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7" r:id="rId4"/>
    <p:sldId id="266" r:id="rId5"/>
    <p:sldId id="258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46F"/>
    <a:srgbClr val="3469B1"/>
    <a:srgbClr val="A40000"/>
    <a:srgbClr val="1976D2"/>
    <a:srgbClr val="FFFFFF"/>
    <a:srgbClr val="F5F5F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35F60D-D690-4235-8EDA-93EBC9B99122}">
  <a:tblStyle styleId="{FB35F60D-D690-4235-8EDA-93EBC9B9912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tcBdr/>
        <a:fill>
          <a:solidFill>
            <a:srgbClr val="CDEC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EC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10" autoAdjust="0"/>
  </p:normalViewPr>
  <p:slideViewPr>
    <p:cSldViewPr snapToGrid="0">
      <p:cViewPr>
        <p:scale>
          <a:sx n="120" d="100"/>
          <a:sy n="120" d="100"/>
        </p:scale>
        <p:origin x="1764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4" name="Google Shape;65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49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Intros – 10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Level Setting – 15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Demo – 15 minutes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Discussion – 20 minutes</a:t>
            </a:r>
            <a:endParaRPr dirty="0"/>
          </a:p>
        </p:txBody>
      </p:sp>
      <p:sp>
        <p:nvSpPr>
          <p:cNvPr id="307" name="Google Shape;3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1" name="Google Shape;7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3" name="Google Shape;3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1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D">
  <p:cSld name="Content 1D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title">
  <p:cSld name="Content +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2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2">
  <p:cSld name="Template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A">
  <p:cSld name="Content 2A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" name="Google Shape;102;p1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B">
  <p:cSld name="Content 2B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p15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C">
  <p:cSld name="Content 2C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1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3">
  <p:cSld name="Template 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sz="2800" b="1" i="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ver 1">
  <p:cSld name="2_Cover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l="36818" r="3582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/>
              <a:ahLst/>
              <a:cxnLst/>
              <a:rect l="l" t="t" r="r" b="b"/>
              <a:pathLst>
                <a:path w="8588527" h="6858000" extrusionOk="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/>
              <a:ahLst/>
              <a:cxnLst/>
              <a:rect l="l" t="t" r="r" b="b"/>
              <a:pathLst>
                <a:path w="5791760" h="6858001" extrusionOk="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742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1"/>
          <p:cNvSpPr txBox="1">
            <a:spLocks noGrp="1"/>
          </p:cNvSpPr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2" name="Google Shape;172;p2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over 1">
  <p:cSld name="2_Cover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l="36818" r="3582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/>
              <a:ahLst/>
              <a:cxnLst/>
              <a:rect l="l" t="t" r="r" b="b"/>
              <a:pathLst>
                <a:path w="8588527" h="6858000" extrusionOk="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/>
              <a:ahLst/>
              <a:cxnLst/>
              <a:rect l="l" t="t" r="r" b="b"/>
              <a:pathLst>
                <a:path w="5791760" h="6858001" extrusionOk="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7423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8" name="Google Shape;28;p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ver 1">
  <p:cSld name="3_Cover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avLst/>
              <a:gdLst/>
              <a:ahLst/>
              <a:cxnLst/>
              <a:rect l="l" t="t" r="r" b="b"/>
              <a:pathLst>
                <a:path w="5792033" h="6858889" extrusionOk="0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83" name="Google Shape;183;p2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7A">
  <p:cSld name="1_Cover 7A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3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3"/>
          <p:cNvSpPr txBox="1">
            <a:spLocks noGrp="1"/>
          </p:cNvSpPr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sz="5400" b="1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+ Subtitle">
  <p:cSld name="Template + Subtitl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B">
  <p:cSld name="Content 1B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7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C">
  <p:cSld name="Content 1C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D">
  <p:cSld name="Content 1D">
    <p:bg>
      <p:bgPr>
        <a:solidFill>
          <a:schemeClr val="accent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Subtitle">
  <p:cSld name="Content + Sub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2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mplate 2">
  <p:cSld name="Template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8" name="Google Shape;238;p31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ver 1">
  <p:cSld name="3_Cover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avLst/>
              <a:gdLst/>
              <a:ahLst/>
              <a:cxnLst/>
              <a:rect l="l" t="t" r="r" b="b"/>
              <a:pathLst>
                <a:path w="5886389" h="6858889" extrusionOk="0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avLst/>
              <a:gdLst/>
              <a:ahLst/>
              <a:cxnLst/>
              <a:rect l="l" t="t" r="r" b="b"/>
              <a:pathLst>
                <a:path w="5792033" h="6858889" extrusionOk="0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9" name="Google Shape;39;p4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A">
  <p:cSld name="Content 2A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B">
  <p:cSld name="Content 2B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C">
  <p:cSld name="Content 2C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avLst/>
              <a:gdLst/>
              <a:ahLst/>
              <a:cxnLst/>
              <a:rect l="l" t="t" r="r" b="b"/>
              <a:pathLst>
                <a:path w="9667345" h="6858889" extrusionOk="0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8" name="Google Shape;268;p34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ftr" idx="11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3">
  <p:cSld name="Template 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7A">
  <p:cSld name="1_Cover 7A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avLst/>
            <a:gdLst/>
            <a:ahLst/>
            <a:cxnLst/>
            <a:rect l="l" t="t" r="r" b="b"/>
            <a:pathLst>
              <a:path w="9667345" h="6858889" extrusionOk="0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5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5"/>
          <p:cNvSpPr txBox="1">
            <a:spLocks noGrp="1"/>
          </p:cNvSpPr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sz="5400" b="1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>
  <p:cSld name="Template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+ Subtitle">
  <p:cSld name="Template + Sub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B">
  <p:cSld name="Content 1B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C">
  <p:cSld name="Content 1C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 descr="A close up of a sig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ftr" idx="11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sz="135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9" descr="A close up of a sig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avLst/>
            <a:gdLst/>
            <a:ahLst/>
            <a:cxnLst/>
            <a:rect l="l" t="t" r="r" b="b"/>
            <a:pathLst>
              <a:path w="862934" h="995148" extrusionOk="0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avLst/>
            <a:gdLst/>
            <a:ahLst/>
            <a:cxnLst/>
            <a:rect l="l" t="t" r="r" b="b"/>
            <a:pathLst>
              <a:path w="1171762" h="641273" extrusionOk="0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avLst/>
            <a:gdLst/>
            <a:ahLst/>
            <a:cxnLst/>
            <a:rect l="l" t="t" r="r" b="b"/>
            <a:pathLst>
              <a:path w="1933162" h="825201" extrusionOk="0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avLst/>
            <a:gdLst/>
            <a:ahLst/>
            <a:cxnLst/>
            <a:rect l="l" t="t" r="r" b="b"/>
            <a:pathLst>
              <a:path w="181778" h="185488" extrusionOk="0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lang="en-US" sz="3600" b="1" i="0" u="none" strike="noStrike" cap="non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n-US" sz="2000" b="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0" b="0" i="1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lang="en-US" sz="1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0" i="1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lang="en-US" sz="16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1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sz="1800" b="0" i="1" u="none" strike="noStrike" cap="non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cap="none" spc="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600" b="1" i="0" u="none" cap="none" spc="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avLst/>
            <a:gdLst/>
            <a:ahLst/>
            <a:cxnLst/>
            <a:rect l="l" t="t" r="r" b="b"/>
            <a:pathLst>
              <a:path w="327938" h="12543" extrusionOk="0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(n=9)</a:t>
            </a:r>
          </a:p>
        </p:txBody>
      </p:sp>
      <p:sp>
        <p:nvSpPr>
          <p:cNvPr id="661" name="Google Shape;661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Competitors are outpacing our presence through frequent visits, sponsored dinners, symposia, and starter kit distribution.</a:t>
            </a:r>
          </a:p>
        </p:txBody>
      </p:sp>
      <p:sp>
        <p:nvSpPr>
          <p:cNvPr id="663" name="Google Shape;663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43: 'rival teams are "outspending everyone else" with sponsored dinners, symposia, and starter kits'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64: 'rival companies are offering well-attended dinners and providing attractive starter kits to clinics'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82: 'competitor reps have been visiting their institution more frequently than ours, offering multiple sponsored dinners'</a:t>
            </a:r>
          </a:p>
        </p:txBody>
      </p:sp>
      <p:sp>
        <p:nvSpPr>
          <p:cNvPr id="665" name="Google Shape;665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increase our field presence and educational programming to match competitor visibility?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specific incentives or programs can we implement to strengthen relationships with key accounts?</a:t>
            </a:r>
          </a:p>
        </p:txBody>
      </p:sp>
      <p:sp>
        <p:nvSpPr>
          <p:cNvPr id="667" name="Google Shape;667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(n=9)</a:t>
            </a:r>
          </a:p>
        </p:txBody>
      </p:sp>
      <p:sp>
        <p:nvSpPr>
          <p:cNvPr id="670" name="Google Shape;670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Competitors are selectively presenting or overstating clinical data to create false impressions of superiority.</a:t>
            </a:r>
          </a:p>
        </p:txBody>
      </p:sp>
      <p:sp>
        <p:nvSpPr>
          <p:cNvPr id="672" name="Google Shape;672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39: 'competitor reps are presenting safety data selectively, creating the impression of superiority'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52: 'competitor reps are heavily emphasizing safety profiles, sometimes overstating the data'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89: 'competitor reps spinning head-to-head trial data in ways that confuse less experienced staff'</a:t>
            </a: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proactively educate physicians on proper data interpretation and competitor claims?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tools can we provide to help physicians critically evaluate competing safety and efficacy narratives?</a:t>
            </a:r>
          </a:p>
        </p:txBody>
      </p:sp>
      <p:sp>
        <p:nvSpPr>
          <p:cNvPr id="676" name="Google Shape;676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(n=5)</a:t>
            </a:r>
          </a:p>
        </p:txBody>
      </p:sp>
      <p:sp>
        <p:nvSpPr>
          <p:cNvPr id="679" name="Google Shape;679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Competitor messaging about product convenience, reduced monitoring, and ease of administration is gaining strong traction.</a:t>
            </a: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46: 'competitor's "ease of use" messaging is resonating with nurses'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57: 'some of their patients are switching to competitor therapy after hearing claims of reduced monitoring needs'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73: 'competitor teams are positioning their new formulation as much easier to use and this messaging is gaining traction'</a:t>
            </a:r>
          </a:p>
        </p:txBody>
      </p:sp>
      <p:sp>
        <p:nvSpPr>
          <p:cNvPr id="683" name="Google Shape;683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w="25400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FB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How can we better communicate our product's practical advantages and administration benefits?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What specific convenience features should we emphasize to counter competitor positioning?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lang="en-US" sz="23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(n=10)</a:t>
            </a:r>
          </a:p>
        </p:txBody>
      </p:sp>
      <p:sp>
        <p:nvSpPr>
          <p:cNvPr id="695" name="Google Shape;695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Fellows and residents consistently struggle to interpret clinical trial data, particularly subgroup analyses, endpoints, and statistical measures.</a:t>
            </a:r>
          </a:p>
        </p:txBody>
      </p:sp>
      <p:sp>
        <p:nvSpPr>
          <p:cNvPr id="697" name="Google Shape;697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37: 'They explained that fellows in their program often misinterpret subgroup analyses in trial readouts.'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50: 'They commented that fellows are still struggling to understand endpoints like PFS versus OS.'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63: 'They shared that residents and fellows are still struggling to interpret trial data, particularly hazard ratios and subgroup analyses.'</a:t>
            </a:r>
          </a:p>
        </p:txBody>
      </p:sp>
      <p:sp>
        <p:nvSpPr>
          <p:cNvPr id="699" name="Google Shape;699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specific training methodologies would most effectively improve statistical literacy among medical trainees?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complex trial data be presented in more digestible formats for busy clinical environments?</a:t>
            </a:r>
          </a:p>
        </p:txBody>
      </p:sp>
      <p:sp>
        <p:nvSpPr>
          <p:cNvPr id="701" name="Google Shape;701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(n=8)</a:t>
            </a:r>
          </a:p>
        </p:txBody>
      </p:sp>
      <p:sp>
        <p:nvSpPr>
          <p:cNvPr id="704" name="Google Shape;704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Medical trainees frequently confuse therapeutic mechanisms and lack confidence in making appropriate dose adjustments for complex patients.</a:t>
            </a:r>
          </a:p>
        </p:txBody>
      </p:sp>
      <p:sp>
        <p:nvSpPr>
          <p:cNvPr id="706" name="Google Shape;706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55: 'They said fellows often conflate mechanisms of action across therapies.'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69: 'They said younger physicians often hesitate to make dose adjustments in complex patients, preferring to refer cases to senior colleagues.'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87: 'They stressed that residents lack confidence in distinguishing mechanisms of action across therapies, creating confusion in teaching environments.'</a:t>
            </a:r>
          </a:p>
        </p:txBody>
      </p:sp>
      <p:sp>
        <p:nvSpPr>
          <p:cNvPr id="708" name="Google Shape;708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comparative educational tools would best help trainees distinguish between different therapeutic mechanisms?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dose modification training be structured to build confidence in managing complex patient populations?</a:t>
            </a:r>
          </a:p>
        </p:txBody>
      </p:sp>
      <p:sp>
        <p:nvSpPr>
          <p:cNvPr id="710" name="Google Shape;710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(n=6)</a:t>
            </a:r>
          </a:p>
        </p:txBody>
      </p:sp>
      <p:sp>
        <p:nvSpPr>
          <p:cNvPr id="713" name="Google Shape;713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Competitive companies are gaining market share through intensive promotional activities that may mislead less experienced physicians.</a:t>
            </a:r>
          </a:p>
        </p:txBody>
      </p:sp>
      <p:sp>
        <p:nvSpPr>
          <p:cNvPr id="715" name="Google Shape;715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43: 'They said rival teams are 'outspending everyone else' with sponsored dinners, symposia, and starter kits.'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64: 'They feel this aggressive outreach is already influencing prescribing decisions, especially among newer physicians who may not be as confident evaluating the data independently.'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52: 'They explained that competitor reps are heavily emphasizing safety profiles, sometimes overstating the data.'</a:t>
            </a:r>
          </a:p>
        </p:txBody>
      </p:sp>
      <p:sp>
        <p:nvSpPr>
          <p:cNvPr id="717" name="Google Shape;717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w="25400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87D6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1: What counter-educational strategies would be most effective against misleading competitive messaging?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900">
                <a:solidFill>
                  <a:srgbClr val="28246F"/>
                </a:solidFill>
                <a:latin typeface="Century Gothic"/>
              </a:rPr>
              <a:t>2: How can scientific programming be enhanced to provide stronger presence in key markets?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avLst/>
            <a:gdLst/>
            <a:ahLst/>
            <a:cxnLst/>
            <a:rect l="l" t="t" r="r" b="b"/>
            <a:pathLst>
              <a:path w="1171762" h="641273" extrusionOk="0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avLst/>
            <a:gdLst/>
            <a:ahLst/>
            <a:cxnLst/>
            <a:rect l="l" t="t" r="r" b="b"/>
            <a:pathLst>
              <a:path w="1933162" h="825201" extrusionOk="0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avLst/>
            <a:gdLst/>
            <a:ahLst/>
            <a:cxnLst/>
            <a:rect l="l" t="t" r="r" b="b"/>
            <a:pathLst>
              <a:path w="181778" h="185488" extrusionOk="0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2229365" y="2282404"/>
            <a:ext cx="7733270" cy="204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kind of agentic teams would you like us to build for you?</a:t>
            </a:r>
            <a:endParaRPr sz="1800" b="0" i="1" u="none" strike="noStrike" cap="none" dirty="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cap="none" spc="2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600" b="1" i="0" u="none" cap="none" spc="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929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95027" y="3531993"/>
            <a:ext cx="11701425" cy="264620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lang="en-US" sz="1100" b="1" i="0" u="none" strike="noStrike" cap="none" spc="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sz="1100" b="1" i="0" u="none" strike="noStrike" cap="none" spc="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 today</a:t>
            </a:r>
            <a:endParaRPr sz="2300" b="1" i="0" u="none" strike="noStrike" cap="none" dirty="0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cxnSpLocks/>
            <a:endCxn id="313" idx="2"/>
          </p:cNvCxnSpPr>
          <p:nvPr/>
        </p:nvCxnSpPr>
        <p:spPr>
          <a:xfrm flipV="1">
            <a:off x="2993447" y="1627330"/>
            <a:ext cx="1764900" cy="375000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40"/>
          <p:cNvCxnSpPr>
            <a:cxnSpLocks/>
          </p:cNvCxnSpPr>
          <p:nvPr/>
        </p:nvCxnSpPr>
        <p:spPr>
          <a:xfrm>
            <a:off x="2993447" y="2414182"/>
            <a:ext cx="1206925" cy="343621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w="28575" cap="flat" cmpd="sng">
            <a:solidFill>
              <a:srgbClr val="3469B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40"/>
          <p:cNvCxnSpPr>
            <a:cxnSpLocks/>
          </p:cNvCxnSpPr>
          <p:nvPr/>
        </p:nvCxnSpPr>
        <p:spPr>
          <a:xfrm>
            <a:off x="2522805" y="3061312"/>
            <a:ext cx="161720" cy="684308"/>
          </a:xfrm>
          <a:prstGeom prst="straightConnector1">
            <a:avLst/>
          </a:prstGeom>
          <a:noFill/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40"/>
          <p:cNvCxnSpPr>
            <a:cxnSpLocks/>
          </p:cNvCxnSpPr>
          <p:nvPr/>
        </p:nvCxnSpPr>
        <p:spPr>
          <a:xfrm flipH="1">
            <a:off x="1149112" y="2757803"/>
            <a:ext cx="735921" cy="891810"/>
          </a:xfrm>
          <a:prstGeom prst="straightConnector1">
            <a:avLst/>
          </a:prstGeom>
          <a:noFill/>
          <a:ln w="28575" cap="flat" cmpd="sng">
            <a:solidFill>
              <a:srgbClr val="28246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3469B1"/>
                </a:solidFill>
                <a:latin typeface="Century Gothic" panose="020B0502020202020204" pitchFamily="34" charset="0"/>
                <a:sym typeface="Arial"/>
              </a:rPr>
              <a:t>I</a:t>
            </a:r>
            <a:endParaRPr sz="2400" b="1" i="0" u="none" strike="noStrike" cap="none" dirty="0">
              <a:solidFill>
                <a:srgbClr val="3469B1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rgbClr val="28246F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rgbClr val="28246F"/>
                </a:solidFill>
                <a:latin typeface="Century Gothic" panose="020B0502020202020204" pitchFamily="34" charset="0"/>
              </a:rPr>
              <a:t>IV</a:t>
            </a:r>
            <a:endParaRPr sz="2400" b="1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w="28575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II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28246F"/>
          </a:solidFill>
          <a:ln w="28575" cap="flat" cmpd="sng">
            <a:solidFill>
              <a:srgbClr val="2824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87296"/>
            <a:ext cx="3960613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Level-setting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maturity of agentic AI teams in </a:t>
            </a: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today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3867487"/>
            <a:ext cx="3526464" cy="10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art of the possible: agentic AI teams in Life Sciences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885032" y="4774490"/>
            <a:ext cx="2501154" cy="100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agentic teams do you want us to build for you?</a:t>
            </a:r>
            <a:endParaRPr sz="1400" b="1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76491"/>
            <a:ext cx="2294388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Introductions</a:t>
            </a: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</a:t>
            </a:r>
            <a:b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bit about Acquis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1885033" y="1835240"/>
            <a:ext cx="922563" cy="9225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82295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448547" y="3999286"/>
            <a:ext cx="693135" cy="693135"/>
          </a:xfrm>
          <a:prstGeom prst="ellipse">
            <a:avLst/>
          </a:prstGeom>
          <a:solidFill>
            <a:srgbClr val="3469B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" tIns="45720" rIns="45720" bIns="45700" anchor="ctr" anchorCtr="0">
            <a:noAutofit/>
          </a:bodyPr>
          <a:lstStyle/>
          <a:p>
            <a:pPr algn="ctr">
              <a:buSzPts val="1200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III</a:t>
            </a:r>
            <a:endParaRPr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295027" y="4502553"/>
            <a:ext cx="1590005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topics of interest?</a:t>
            </a:r>
            <a:endParaRPr lang="en-US" sz="140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A DIFFERENT KIND OF CONSULTANCY THAT </a:t>
            </a:r>
            <a:r>
              <a:rPr lang="en-US" sz="2200" b="1" i="1" u="sng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</a:t>
            </a:r>
            <a:b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EXPERTISE TO </a:t>
            </a:r>
            <a:r>
              <a:rPr lang="en-US" sz="2200" b="1" i="1" u="sng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lang="en-US" sz="2200" b="1" i="1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sz="2200" b="1" i="1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3354947" y="4891720"/>
            <a:ext cx="4660900" cy="820738"/>
          </a:xfrm>
          <a:custGeom>
            <a:avLst/>
            <a:gdLst/>
            <a:ahLst/>
            <a:cxnLst/>
            <a:rect l="l" t="t" r="r" b="b"/>
            <a:pathLst>
              <a:path w="2936" h="517" extrusionOk="0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w="9525" cap="flat" cmpd="sng">
            <a:solidFill>
              <a:srgbClr val="2383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3295898" y="1551618"/>
            <a:ext cx="2312988" cy="4037013"/>
          </a:xfrm>
          <a:custGeom>
            <a:avLst/>
            <a:gdLst/>
            <a:ahLst/>
            <a:cxnLst/>
            <a:rect l="l" t="t" r="r" b="b"/>
            <a:pathLst>
              <a:path w="1457" h="2523" extrusionOk="0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 rot="-7200000">
            <a:off x="4238367" y="3361589"/>
            <a:ext cx="4660900" cy="820738"/>
          </a:xfrm>
          <a:custGeom>
            <a:avLst/>
            <a:gdLst/>
            <a:ahLst/>
            <a:cxnLst/>
            <a:rect l="l" t="t" r="r" b="b"/>
            <a:pathLst>
              <a:path w="2936" h="517" extrusionOk="0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w="9525" cap="flat" cmpd="sng">
            <a:solidFill>
              <a:srgbClr val="104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4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lang="en-US" sz="1050" b="0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lang="en-US" sz="1050" b="0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" b="0" i="0" u="none" strike="noStrike" cap="none" spc="200" dirty="0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lang="en-US" sz="1050" b="1" i="0" u="none" strike="noStrike" cap="none" spc="200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sz="1050" b="1" i="0" u="none" strike="noStrike" cap="none" spc="200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6" name="Google Shape;736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7" name="Google Shape;7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1" name="Google Shape;7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5" name="Google Shape;7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3" name="Google Shape;7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6" name="Google Shape;756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7" name="Google Shape;7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0" name="Google Shape;760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1" name="Google Shape;7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5" name="Google Shape;7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9" name="Google Shape;7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2" name="Google Shape;772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3" name="Google Shape;7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7" name="Google Shape;7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1" name="Google Shape;7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5" name="Google Shape;7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9" name="Google Shape;7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0" name="Google Shape;800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5" name="Google Shape;8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9" name="Google Shape;8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2" name="Google Shape;812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3" name="Google Shape;8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7" name="Google Shape;8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0" name="Google Shape;820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1" name="Google Shape;8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4" name="Google Shape;824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5" name="Google Shape;8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9" name="Google Shape;8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2" name="Google Shape;832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3" name="Google Shape;8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7" name="Google Shape;8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1" name="Google Shape;8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5" name="Google Shape;8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8" name="Google Shape;848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3" name="Google Shape;8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7" name="Google Shape;8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0" name="Google Shape;860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4" name="Google Shape;864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9" name="Google Shape;8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3" name="Google Shape;8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6" name="Google Shape;876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7" name="Google Shape;8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5" name="Google Shape;8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9" name="Google Shape;8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2" name="Google Shape;892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6" name="Google Shape;896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7" name="Google Shape;8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1" name="Google Shape;9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5" name="Google Shape;9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9" name="Google Shape;9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2" name="Google Shape;912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3" name="Google Shape;9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0" name="Google Shape;920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1" name="Google Shape;9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5" name="Google Shape;9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9" name="Google Shape;9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2" name="Google Shape;932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3" name="Google Shape;9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6" name="Google Shape;936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7" name="Google Shape;9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0" name="Google Shape;940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1" name="Google Shape;9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5" name="Google Shape;9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9" name="Google Shape;9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3" name="Google Shape;9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7" name="Google Shape;9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0" name="Google Shape;960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4" name="Google Shape;964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5" name="Google Shape;9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8" name="Google Shape;968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9" name="Google Shape;9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3" name="Google Shape;9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6" name="Google Shape;976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7" name="Google Shape;9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1" name="Google Shape;9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" name="Google Shape;984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5" name="Google Shape;9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8" name="Google Shape;988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9" name="Google Shape;9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2" name="Google Shape;992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3" name="Google Shape;9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6" name="Google Shape;996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7" name="Google Shape;9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1" name="Google Shape;10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5" name="Google Shape;10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8" name="Google Shape;1008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9" name="Google Shape;10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2" name="Google Shape;1012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3" name="Google Shape;10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6" name="Google Shape;1016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7" name="Google Shape;10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0" name="Google Shape;1020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1" name="Google Shape;10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4" name="Google Shape;1024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5" name="Google Shape;10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8" name="Google Shape;1028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9" name="Google Shape;10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2" name="Google Shape;1032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3" name="Google Shape;10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6" name="Google Shape;1036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7" name="Google Shape;10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5" name="Google Shape;10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8" name="Google Shape;1048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9" name="Google Shape;10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2" name="Google Shape;1052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3" name="Google Shape;105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6" name="Google Shape;1056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7" name="Google Shape;105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0" name="Google Shape;1060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1" name="Google Shape;1061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4" name="Google Shape;1064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0" name="Google Shape;1080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1" name="Google Shape;10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5" name="Google Shape;10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7" name="Google Shape;10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1" name="Google Shape;11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5" name="Google Shape;11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8" name="Google Shape;1108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9" name="Google Shape;11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2" name="Google Shape;1112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3" name="Google Shape;11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6" name="Google Shape;1116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7" name="Google Shape;111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1" name="Google Shape;112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2" name="Google Shape;1132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3" name="Google Shape;113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6" name="Google Shape;1136;p49"/>
            <p:cNvSpPr/>
            <p:nvPr/>
          </p:nvSpPr>
          <p:spPr>
            <a:xfrm>
              <a:off x="3515207" y="3183823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612680" y="3184563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515252" y="3141807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612305" y="3225839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709777" y="3226579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612349" y="3183823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709401" y="326785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806874" y="3268596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709446" y="3225840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15207" y="3061108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12680" y="3061849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515252" y="3019092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612305" y="3103124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709777" y="3103865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12349" y="3061108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709401" y="314514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06874" y="314588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709446" y="3103125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515207" y="2938394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612680" y="2939135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515252" y="2896378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612305" y="298041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09777" y="2981151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612349" y="2938394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709401" y="302242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806874" y="302316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09446" y="2980410"/>
              <a:ext cx="194150" cy="84667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514921" y="2816367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612393" y="2817108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514965" y="277435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612017" y="2858383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709489" y="2859124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612061" y="2816367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709114" y="2900400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806586" y="2901141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709158" y="285838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807971" y="331011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905443" y="3310856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8015" y="3268100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807971" y="318740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905443" y="318814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8015" y="3145385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807971" y="3064686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905443" y="306542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8015" y="3022670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807684" y="294266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905157" y="2943400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807729" y="290064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07201" y="335422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4004673" y="335496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45" y="331221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07201" y="3231511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004673" y="3232252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45" y="3189495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3907201" y="310879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004673" y="3109537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7245" y="3066780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906914" y="2986770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004387" y="2987510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906959" y="2944754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513322" y="2695844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610794" y="2696585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513366" y="2653828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610418" y="2737860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707890" y="2738602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610462" y="2695844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707515" y="2779877"/>
              <a:ext cx="98090" cy="165472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804987" y="2780618"/>
              <a:ext cx="96722" cy="164678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707559" y="273786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806086" y="282213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903558" y="2822878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806130" y="2780121"/>
              <a:ext cx="194150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3905316" y="2866247"/>
              <a:ext cx="98090" cy="165471"/>
            </a:xfrm>
            <a:custGeom>
              <a:avLst/>
              <a:gdLst/>
              <a:ahLst/>
              <a:cxnLst/>
              <a:rect l="l" t="t" r="r" b="b"/>
              <a:pathLst>
                <a:path w="1764506" h="2482056" extrusionOk="0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002788" y="2866988"/>
              <a:ext cx="96722" cy="164677"/>
            </a:xfrm>
            <a:custGeom>
              <a:avLst/>
              <a:gdLst/>
              <a:ahLst/>
              <a:cxnLst/>
              <a:rect l="l" t="t" r="r" b="b"/>
              <a:pathLst>
                <a:path w="1739900" h="2470150" extrusionOk="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3905360" y="2824231"/>
              <a:ext cx="194151" cy="84668"/>
            </a:xfrm>
            <a:custGeom>
              <a:avLst/>
              <a:gdLst/>
              <a:ahLst/>
              <a:cxnLst/>
              <a:rect l="l" t="t" r="r" b="b"/>
              <a:pathLst>
                <a:path w="3492500" h="1270000" extrusionOk="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w="9525" cap="flat" cmpd="sng">
              <a:solidFill>
                <a:srgbClr val="FFFFFF">
                  <a:alpha val="2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3" name="Google Shape;12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4" name="Google Shape;12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7" name="Google Shape;12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8" name="Google Shape;12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1" name="Google Shape;12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2" name="Google Shape;12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5" name="Google Shape;12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6" name="Google Shape;12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9" name="Google Shape;12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30" name="Google Shape;12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3" name="Google Shape;12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4" name="Google Shape;12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8" name="Google Shape;12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5" name="Google Shape;12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6" name="Google Shape;12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9" name="Google Shape;12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50" name="Google Shape;12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4" name="Google Shape;12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7" name="Google Shape;12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8" name="Google Shape;12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5" name="Google Shape;12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6" name="Google Shape;12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70" name="Google Shape;12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4" name="Google Shape;12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5" name="Google Shape;12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90" name="Google Shape;12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4" name="Google Shape;12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2" name="Google Shape;13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5" name="Google Shape;13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6" name="Google Shape;13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9" name="Google Shape;13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10" name="Google Shape;13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3" name="Google Shape;1313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4" name="Google Shape;13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8" name="Google Shape;13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9" name="Google Shape;13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3" name="Google Shape;13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6" name="Google Shape;13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0" name="Google Shape;13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1" name="Google Shape;13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4" name="Google Shape;13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8" name="Google Shape;13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9" name="Google Shape;13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3" name="Google Shape;13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6" name="Google Shape;13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0" name="Google Shape;13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1" name="Google Shape;13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4" name="Google Shape;13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5" name="Google Shape;13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9" name="Google Shape;13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3" name="Google Shape;13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7" name="Google Shape;13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1" name="Google Shape;13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4" name="Google Shape;13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5" name="Google Shape;13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9" name="Google Shape;13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2" name="Google Shape;13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3" name="Google Shape;13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7" name="Google Shape;13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0" name="Google Shape;13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1" name="Google Shape;13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4" name="Google Shape;13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5" name="Google Shape;13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8" name="Google Shape;13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9" name="Google Shape;13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2" name="Google Shape;14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3" name="Google Shape;14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7" name="Google Shape;14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4" name="Google Shape;1414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5" name="Google Shape;1415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20" name="Google Shape;14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4" name="Google Shape;14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7" name="Google Shape;1427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8" name="Google Shape;14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6" name="Google Shape;14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9" name="Google Shape;1439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40" name="Google Shape;144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4" name="Google Shape;14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8" name="Google Shape;14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2" name="Google Shape;145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6" name="Google Shape;145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9" name="Google Shape;1459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60" name="Google Shape;14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7" name="Google Shape;1467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8" name="Google Shape;14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2" name="Google Shape;14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6" name="Google Shape;14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6" name="Google Shape;149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9" name="Google Shape;1499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500" name="Google Shape;15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7" name="Google Shape;1507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1" name="Google Shape;1511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2" name="Google Shape;15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6" name="Google Shape;1516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1" name="Google Shape;15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4" name="Google Shape;1524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5" name="Google Shape;15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8" name="Google Shape;1528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9" name="Google Shape;15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2" name="Google Shape;1532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3" name="Google Shape;153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1" name="Google Shape;1541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2" name="Google Shape;15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9" name="Google Shape;1549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50" name="Google Shape;15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4" name="Google Shape;15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8" name="Google Shape;15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2" name="Google Shape;15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6" name="Google Shape;15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70" name="Google Shape;15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3" name="Google Shape;1573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4" name="Google Shape;15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8" name="Google Shape;15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1" name="Google Shape;1581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5" name="Google Shape;1585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6" name="Google Shape;15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9" name="Google Shape;1589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90" name="Google Shape;15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3" name="Google Shape;1593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4" name="Google Shape;15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8" name="Google Shape;15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2" name="Google Shape;16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5" name="Google Shape;1605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6" name="Google Shape;1606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10" name="Google Shape;16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3" name="Google Shape;1613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4" name="Google Shape;16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8" name="Google Shape;1618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9" name="Google Shape;16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2" name="Google Shape;1622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3" name="Google Shape;16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7" name="Google Shape;16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0" name="Google Shape;1630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1" name="Google Shape;16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4" name="Google Shape;1634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5" name="Google Shape;16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9" name="Google Shape;16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2" name="Google Shape;1642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3" name="Google Shape;16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7" name="Google Shape;16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1" name="Google Shape;16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5" name="Google Shape;16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9" name="Google Shape;16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3" name="Google Shape;16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7" name="Google Shape;16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0" name="Google Shape;1670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1" name="Google Shape;16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5" name="Google Shape;16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9" name="Google Shape;16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3" name="Google Shape;16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7" name="Google Shape;16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0" name="Google Shape;1690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1" name="Google Shape;16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4" name="Google Shape;1694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5" name="Google Shape;16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8" name="Google Shape;1698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4" name="Google Shape;1714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5" name="Google Shape;17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8" name="Google Shape;1718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9" name="Google Shape;1719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20" name="Google Shape;17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3" name="Google Shape;1723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4" name="Google Shape;17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7" name="Google Shape;1727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8" name="Google Shape;17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1" name="Google Shape;1731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2" name="Google Shape;173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5" name="Google Shape;1735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6" name="Google Shape;1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4" name="Google Shape;1744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7" name="Google Shape;1747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8" name="Google Shape;1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2" name="Google Shape;1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9" name="Google Shape;1759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60" name="Google Shape;176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4" name="Google Shape;176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7" name="Google Shape;1767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8" name="Google Shape;176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1" name="Google Shape;1771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2" name="Google Shape;177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5" name="Google Shape;1775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6" name="Google Shape;1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9" name="Google Shape;1779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80" name="Google Shape;1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7" name="Google Shape;1787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8" name="Google Shape;1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2" name="Google Shape;1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6" name="Google Shape;1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9" name="Google Shape;1799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800" name="Google Shape;180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4" name="Google Shape;1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8" name="Google Shape;1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1" name="Google Shape;1811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2" name="Google Shape;1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5" name="Google Shape;1815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6" name="Google Shape;181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/>
                <a:ahLst/>
                <a:cxnLst/>
                <a:rect l="l" t="t" r="r" b="b"/>
                <a:pathLst>
                  <a:path w="1764506" h="2482056" extrusionOk="0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/>
                <a:ahLst/>
                <a:cxnLst/>
                <a:rect l="l" t="t" r="r" b="b"/>
                <a:pathLst>
                  <a:path w="1739900" h="2470150" extrusionOk="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3492500" h="1270000" extrusionOk="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w="9525" cap="flat" cmpd="sng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endParaRPr sz="2399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9" name="Google Shape;1819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0" name="Google Shape;1820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1" name="Google Shape;1821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2" name="Google Shape;18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3" name="Google Shape;18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6" name="Google Shape;18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7" name="Google Shape;18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0" name="Google Shape;18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1" name="Google Shape;18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4" name="Google Shape;18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5" name="Google Shape;18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9" name="Google Shape;18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2" name="Google Shape;18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3" name="Google Shape;18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7" name="Google Shape;18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0" name="Google Shape;18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1" name="Google Shape;18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4" name="Google Shape;18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5" name="Google Shape;18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8" name="Google Shape;18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9" name="Google Shape;18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2" name="Google Shape;18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3" name="Google Shape;18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6" name="Google Shape;18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7" name="Google Shape;18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0" name="Google Shape;18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1" name="Google Shape;18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4" name="Google Shape;18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5" name="Google Shape;18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9" name="Google Shape;18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2" name="Google Shape;18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3" name="Google Shape;18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6" name="Google Shape;18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7" name="Google Shape;18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0" name="Google Shape;18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1" name="Google Shape;18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4" name="Google Shape;18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5" name="Google Shape;18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8" name="Google Shape;18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9" name="Google Shape;18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2" name="Google Shape;19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3" name="Google Shape;19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6" name="Google Shape;19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7" name="Google Shape;19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9" name="Google Shape;19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0" name="Google Shape;19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1" name="Google Shape;19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3" name="Google Shape;19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4" name="Google Shape;19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5" name="Google Shape;19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1" name="Google Shape;19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2" name="Google Shape;1922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3" name="Google Shape;19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4" name="Google Shape;19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7" name="Google Shape;19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8" name="Google Shape;19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0" name="Google Shape;19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1" name="Google Shape;19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2" name="Google Shape;19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4" name="Google Shape;19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5" name="Google Shape;19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6" name="Google Shape;19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9" name="Google Shape;19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0" name="Google Shape;19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3" name="Google Shape;19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4" name="Google Shape;19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7" name="Google Shape;19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8" name="Google Shape;19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1" name="Google Shape;19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2" name="Google Shape;19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6" name="Google Shape;19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9" name="Google Shape;19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60" name="Google Shape;19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6" name="Google Shape;19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7" name="Google Shape;19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8" name="Google Shape;19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2" name="Google Shape;19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5" name="Google Shape;19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0" name="Google Shape;19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3" name="Google Shape;19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4" name="Google Shape;19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7" name="Google Shape;19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1" name="Google Shape;19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2" name="Google Shape;19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9" name="Google Shape;19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00" name="Google Shape;20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5" name="Google Shape;20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6" name="Google Shape;20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3" name="Google Shape;2023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4" name="Google Shape;20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5" name="Google Shape;20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2" name="Google Shape;20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3" name="Google Shape;20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6" name="Google Shape;20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7" name="Google Shape;20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0" name="Google Shape;20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1" name="Google Shape;20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4" name="Google Shape;20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5" name="Google Shape;20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8" name="Google Shape;20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9" name="Google Shape;20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2" name="Google Shape;20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3" name="Google Shape;20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6" name="Google Shape;20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7" name="Google Shape;20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0" name="Google Shape;20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1" name="Google Shape;20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4" name="Google Shape;20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5" name="Google Shape;20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2" name="Google Shape;20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6" name="Google Shape;20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7" name="Google Shape;20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4" name="Google Shape;20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5" name="Google Shape;20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8" name="Google Shape;20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9" name="Google Shape;20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2" name="Google Shape;20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3" name="Google Shape;20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0" name="Google Shape;21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1" name="Google Shape;21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8" name="Google Shape;21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3" name="Google Shape;21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6" name="Google Shape;21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7" name="Google Shape;21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4" name="Google Shape;2124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5" name="Google Shape;2125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6" name="Google Shape;21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3" name="Google Shape;2133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4" name="Google Shape;21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7" name="Google Shape;2137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8" name="Google Shape;21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1" name="Google Shape;2141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2" name="Google Shape;21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5" name="Google Shape;2145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9" name="Google Shape;2149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3" name="Google Shape;2153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4" name="Google Shape;21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8" name="Google Shape;21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1" name="Google Shape;2161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5" name="Google Shape;2165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9" name="Google Shape;2169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70" name="Google Shape;21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3" name="Google Shape;2173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4" name="Google Shape;21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8" name="Google Shape;21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5" name="Google Shape;2185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6" name="Google Shape;21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9" name="Google Shape;2189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0" name="Google Shape;21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8" name="Google Shape;21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1" name="Google Shape;2201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2" name="Google Shape;22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9" name="Google Shape;2209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0" name="Google Shape;22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3" name="Google Shape;2213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4" name="Google Shape;22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1" name="Google Shape;2221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2" name="Google Shape;22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5" name="Google Shape;2225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6" name="Google Shape;2226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0" name="Google Shape;2230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1" name="Google Shape;22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8" name="Google Shape;2238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9" name="Google Shape;22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2" name="Google Shape;2242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3" name="Google Shape;22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0" name="Google Shape;2250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1" name="Google Shape;2251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4" name="Google Shape;2254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5" name="Google Shape;22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2" name="Google Shape;2262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3" name="Google Shape;226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6" name="Google Shape;2266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7" name="Google Shape;22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4" name="Google Shape;2274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5" name="Google Shape;22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9" name="Google Shape;22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2" name="Google Shape;2282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3" name="Google Shape;22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7" name="Google Shape;22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0" name="Google Shape;2290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1" name="Google Shape;22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4" name="Google Shape;2294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5" name="Google Shape;22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8" name="Google Shape;2298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9" name="Google Shape;22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2" name="Google Shape;2302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3" name="Google Shape;230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6" name="Google Shape;2306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7" name="Google Shape;2307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1" name="Google Shape;23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5" name="Google Shape;23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8" name="Google Shape;2318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9" name="Google Shape;23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2" name="Google Shape;2322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3" name="Google Shape;232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506" h="2482056" extrusionOk="0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900" h="2470150" extrusionOk="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500" h="1270000" extrusionOk="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w="9525" cap="flat" cmpd="sng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endParaRPr sz="2399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6" name="Google Shape;2326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w="9525" cap="flat" cmpd="sng">
              <a:solidFill>
                <a:srgbClr val="FAC56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7" name="Google Shape;2327;p49"/>
          <p:cNvSpPr/>
          <p:nvPr/>
        </p:nvSpPr>
        <p:spPr>
          <a:xfrm>
            <a:off x="10901379" y="3713012"/>
            <a:ext cx="1227834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49"/>
          <p:cNvSpPr/>
          <p:nvPr/>
        </p:nvSpPr>
        <p:spPr>
          <a:xfrm>
            <a:off x="8345438" y="3713012"/>
            <a:ext cx="1190880" cy="327242"/>
          </a:xfrm>
          <a:prstGeom prst="chevron">
            <a:avLst>
              <a:gd name="adj" fmla="val 50000"/>
            </a:avLst>
          </a:prstGeom>
          <a:solidFill>
            <a:srgbClr val="FFFFFF">
              <a:alpha val="80000"/>
            </a:srgb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lang="en-US" sz="800" b="1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Review Functions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9" name="Google Shape;2329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30" name="Google Shape;2330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name="adj" fmla="val 50000"/>
              </a:avLst>
            </a:prstGeom>
            <a:solidFill>
              <a:srgbClr val="2383C1"/>
            </a:solidFill>
            <a:ln w="57150" cap="flat" cmpd="sng">
              <a:solidFill>
                <a:srgbClr val="238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2" name="Google Shape;2332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57150" cap="flat" cmpd="sng">
                <a:solidFill>
                  <a:srgbClr val="2383C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4" name="Google Shape;2334;p49"/>
          <p:cNvPicPr preferRelativeResize="0"/>
          <p:nvPr/>
        </p:nvPicPr>
        <p:blipFill rotWithShape="1">
          <a:blip r:embed="rId4">
            <a:alphaModFix/>
          </a:blip>
          <a:srcRect t="37435" b="3932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9" descr="A black and white logo&#10;&#10;Description automatically generated with low confidence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49" descr="Inato Drives Improvements to Access and Inclusion in Global Clinical Trials  with Latest Platform Enhancement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0" name="Google Shape;2340;p49" descr="Medidata Debuts Protocol Optimization at ASCO, Leveraging AI to Transform  the Study Experience"/>
          <p:cNvPicPr preferRelativeResize="0"/>
          <p:nvPr/>
        </p:nvPicPr>
        <p:blipFill rotWithShape="1">
          <a:blip r:embed="rId9">
            <a:alphaModFix/>
          </a:blip>
          <a:srcRect t="24813" b="30797"/>
          <a:stretch/>
        </p:blipFill>
        <p:spPr>
          <a:xfrm>
            <a:off x="10803223" y="5906752"/>
            <a:ext cx="773062" cy="1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383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sz="18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lang="en-US" sz="1200" b="1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sz="1200" b="1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2358" name="Google Shape;2358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lang="en-US" sz="1200" b="1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0" i="1" u="none" strike="noStrike" cap="non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1127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713" marR="0" lvl="1" indent="-492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 dirty="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 dirty="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lang="en-US" sz="2300" i="1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 vs. the future of agentic AI teams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109880" y="1157600"/>
            <a:ext cx="24328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Tasks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675044" y="1157621"/>
            <a:ext cx="21924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 Outcomes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6891911" cy="329195"/>
          </a:xfrm>
          <a:prstGeom prst="rightArrow">
            <a:avLst>
              <a:gd name="adj1" fmla="val 42697"/>
              <a:gd name="adj2" fmla="val 61726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>
            <a:cxnSpLocks/>
          </p:cNvCxnSpPr>
          <p:nvPr/>
        </p:nvCxnSpPr>
        <p:spPr>
          <a:xfrm flipV="1">
            <a:off x="156475" y="1703671"/>
            <a:ext cx="11855853" cy="1603832"/>
          </a:xfrm>
          <a:prstGeom prst="straightConnector1">
            <a:avLst/>
          </a:prstGeom>
          <a:noFill/>
          <a:ln w="25400" cap="rnd" cmpd="sng">
            <a:gradFill>
              <a:gsLst>
                <a:gs pos="37000">
                  <a:srgbClr val="28246F"/>
                </a:gs>
                <a:gs pos="39000">
                  <a:schemeClr val="bg1"/>
                </a:gs>
              </a:gsLst>
              <a:lin ang="5400000" scaled="1"/>
            </a:gra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708224"/>
            <a:chOff x="897610" y="1796158"/>
            <a:chExt cx="10377750" cy="1380868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878471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sz="1200" b="1" i="0" u="none" strike="noStrike" cap="non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>
            <p:extLst>
              <p:ext uri="{D42A27DB-BD31-4B8C-83A1-F6EECF244321}">
                <p14:modId xmlns:p14="http://schemas.microsoft.com/office/powerpoint/2010/main" val="3166162078"/>
              </p:ext>
            </p:extLst>
          </p:nvPr>
        </p:nvGraphicFramePr>
        <p:xfrm>
          <a:off x="109880" y="3375963"/>
          <a:ext cx="11972200" cy="3261460"/>
        </p:xfrm>
        <a:graphic>
          <a:graphicData uri="http://schemas.openxmlformats.org/drawingml/2006/table">
            <a:tbl>
              <a:tblPr firstRow="1" bandRow="1">
                <a:noFill/>
                <a:tableStyleId>{FB35F60D-D690-4235-8EDA-93EBC9B99122}</a:tableStyleId>
              </a:tblPr>
              <a:tblGrid>
                <a:gridCol w="29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Large Language Models (LLMs)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accent6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AI Agents &amp; “Agentic Teams”</a:t>
                      </a:r>
                      <a:endParaRPr sz="1400" u="none" strike="noStrike" cap="none" dirty="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Self-Organizing Adaptive Networks</a:t>
                      </a:r>
                      <a:endParaRPr sz="1400" u="none" strike="noStrike" cap="none" dirty="0"/>
                    </a:p>
                  </a:txBody>
                  <a:tcPr marL="0" marR="0" marT="0" marB="0" anchor="ctr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0550"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 type of artificial intelligence model that is trained to understand language, generate language, and reason</a:t>
                      </a: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lang="en-US" sz="110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Life Science Use-Cases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Wide deployed across many bio-pharma functional areas to assist and accelerate learning, research, drafting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(i.e. medical writing, competitive intel, chatbots, summary of documentation)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are systems (often powered by an LLM) that can store context &amp; take actions in the real world. Agentic teams can be “orchestrated” in designed processes called workflow automations</a:t>
                      </a: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kumimoji="0" 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8246F"/>
                          </a:solidFill>
                          <a:effectLst/>
                          <a:uLnTx/>
                          <a:uFillTx/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Examples: </a:t>
                      </a: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Life Science Use-Cases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Ingesting different data categories for analysis and contextualized 1</a:t>
                      </a:r>
                      <a:r>
                        <a:rPr lang="en-US" sz="1100" u="none" strike="noStrike" cap="none" baseline="30000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&amp; 2</a:t>
                      </a:r>
                      <a:r>
                        <a:rPr lang="en-US" sz="1100" u="none" strike="noStrike" cap="none" baseline="30000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nd</a:t>
                      </a:r>
                      <a:r>
                        <a:rPr lang="en-US" sz="110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draft clinical protocols, live monitoring publications for intelligence, medical KPI tracking across multiple domains, ext. omnichannel engagement, etc.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Multiple agents follow a process of goal decomposition, agent specialization, coordination, parallel actions, and emergent self-improvement towards a common and complex goal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Century Gothic"/>
                        <a:cs typeface="Arial"/>
                        <a:sym typeface="Arial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OpenAI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Swarm,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CrewAI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LangGraph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Microsoft </a:t>
                      </a:r>
                      <a:r>
                        <a:rPr lang="en-US" sz="1100" b="0" i="0" u="none" strike="noStrike" cap="none" dirty="0" err="1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AutoGen</a:t>
                      </a: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Use-Cases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likely sandbox pilots in pharma in 2–4 years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marR="0" lvl="0" indent="-1158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Beyond agentic swarms, the future of AI will branch into many exciting paths (i.e. self-optimization, AI marketplaces, human-AI symbiosis, etc.) towards the ability to achieve greater complexity business and scientific outcomes</a:t>
                      </a:r>
                      <a:endParaRPr sz="1400" u="none" strike="noStrike" cap="none" dirty="0"/>
                    </a:p>
                    <a:p>
                      <a:pPr marL="115888" marR="0" lvl="0" indent="-4603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115888" marR="0" lvl="0" indent="-1158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Cases</a:t>
                      </a: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 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 the cutting edge AI labs, with validated examples of self-organizing / self-designing models in research and development</a:t>
                      </a:r>
                      <a:br>
                        <a:rPr lang="en-US" sz="1100" b="0" i="0" u="none" strike="noStrike" cap="none" dirty="0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endParaRPr lang="en-US" sz="1100" b="0" i="0" u="none" strike="noStrike" cap="none" dirty="0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sz="1200" b="1" i="0" u="none" strike="noStrike" cap="none" dirty="0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ChatGPT Logo, symbol, meaning, history, PNG, brand">
            <a:extLst>
              <a:ext uri="{FF2B5EF4-FFF2-40B4-BE49-F238E27FC236}">
                <a16:creationId xmlns:a16="http://schemas.microsoft.com/office/drawing/2014/main" id="{910BCB42-996E-472D-B4FF-6C451CDED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6" r="21421"/>
          <a:stretch/>
        </p:blipFill>
        <p:spPr bwMode="auto">
          <a:xfrm>
            <a:off x="1184086" y="4659683"/>
            <a:ext cx="289967" cy="2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2A7C66-CC7C-4FA1-AF65-61F5ED68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26" y="4656002"/>
            <a:ext cx="289967" cy="28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ctangle gemini google icon symbol logo 55687055 PNG">
            <a:extLst>
              <a:ext uri="{FF2B5EF4-FFF2-40B4-BE49-F238E27FC236}">
                <a16:creationId xmlns:a16="http://schemas.microsoft.com/office/drawing/2014/main" id="{0774FB6A-064F-4262-9FBF-8671DFC44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6459" r="7910" b="7702"/>
          <a:stretch/>
        </p:blipFill>
        <p:spPr bwMode="auto">
          <a:xfrm>
            <a:off x="1979366" y="4651162"/>
            <a:ext cx="294699" cy="2948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8n Logo Free Download SVG, PNG and ... · LobeHub">
            <a:extLst>
              <a:ext uri="{FF2B5EF4-FFF2-40B4-BE49-F238E27FC236}">
                <a16:creationId xmlns:a16="http://schemas.microsoft.com/office/drawing/2014/main" id="{F3CBE4DA-23E8-4619-8689-84374E5F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19" y="4969783"/>
            <a:ext cx="403562" cy="4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ke App - Webflow Apps &amp; Integrations">
            <a:extLst>
              <a:ext uri="{FF2B5EF4-FFF2-40B4-BE49-F238E27FC236}">
                <a16:creationId xmlns:a16="http://schemas.microsoft.com/office/drawing/2014/main" id="{62023A6D-F172-4533-BB73-8411CF783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1" y="5011170"/>
            <a:ext cx="324812" cy="3248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ndy.ai Review: Features, Pros, Cons, &amp; Alternatives">
            <a:extLst>
              <a:ext uri="{FF2B5EF4-FFF2-40B4-BE49-F238E27FC236}">
                <a16:creationId xmlns:a16="http://schemas.microsoft.com/office/drawing/2014/main" id="{74116A7B-C431-4CA2-B5AF-BC2CDFDB8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41" y="4969783"/>
            <a:ext cx="403562" cy="4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 dirty="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 dirty="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lang="en-US" sz="2300" i="1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will cover in today’s demo on Medical Insights</a:t>
            </a:r>
            <a:endParaRPr sz="2300" i="1" u="none" strike="noStrike" cap="none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cxnSpLocks/>
            <a:stCxn id="362" idx="3"/>
            <a:endCxn id="392" idx="2"/>
          </p:cNvCxnSpPr>
          <p:nvPr/>
        </p:nvCxnSpPr>
        <p:spPr>
          <a:xfrm>
            <a:off x="6180802" y="2854926"/>
            <a:ext cx="4506835" cy="1376811"/>
          </a:xfrm>
          <a:prstGeom prst="bentConnector3">
            <a:avLst>
              <a:gd name="adj1" fmla="val 50542"/>
            </a:avLst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28246F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28246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1992225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0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3969343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28246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95" name="Google Shape;395;p42"/>
          <p:cNvSpPr txBox="1"/>
          <p:nvPr/>
        </p:nvSpPr>
        <p:spPr>
          <a:xfrm>
            <a:off x="8466532" y="1992224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Analysis Agent</a:t>
            </a:r>
            <a:endParaRPr sz="1400" b="0" i="0" u="none" strike="noStrike" cap="none" dirty="0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420696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name="adj" fmla="val 50000"/>
            </a:avLst>
          </a:prstGeom>
          <a:solidFill>
            <a:srgbClr val="3469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name="adj" fmla="val 50000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28595" y="4556457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28682" y="3622988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6251" y="4241361"/>
            <a:ext cx="1621954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MSL CRM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6338" y="3309480"/>
            <a:ext cx="1621954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cxnSpLocks/>
            <a:stCxn id="403" idx="6"/>
            <a:endCxn id="102" idx="3"/>
          </p:cNvCxnSpPr>
          <p:nvPr/>
        </p:nvCxnSpPr>
        <p:spPr>
          <a:xfrm flipV="1">
            <a:off x="1105862" y="3875108"/>
            <a:ext cx="1097383" cy="943743"/>
          </a:xfrm>
          <a:prstGeom prst="bentConnector3">
            <a:avLst>
              <a:gd name="adj1" fmla="val 59069"/>
            </a:avLst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1992225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w="9525" cap="flat" cmpd="sng">
            <a:solidFill>
              <a:srgbClr val="3469B1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CA7D67-C2DD-4498-A0F7-BC39C9707B59}"/>
              </a:ext>
            </a:extLst>
          </p:cNvPr>
          <p:cNvSpPr/>
          <p:nvPr/>
        </p:nvSpPr>
        <p:spPr>
          <a:xfrm>
            <a:off x="3396296" y="3200471"/>
            <a:ext cx="1686580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reads raw data input from centralized (CRM) database to separate distinct ideas out of a single input</a:t>
            </a:r>
          </a:p>
        </p:txBody>
      </p:sp>
      <p:sp>
        <p:nvSpPr>
          <p:cNvPr id="75" name="Google Shape;424;p42">
            <a:extLst>
              <a:ext uri="{FF2B5EF4-FFF2-40B4-BE49-F238E27FC236}">
                <a16:creationId xmlns:a16="http://schemas.microsoft.com/office/drawing/2014/main" id="{50A0CABE-6124-45E7-87B5-D6DFBED62CF7}"/>
              </a:ext>
            </a:extLst>
          </p:cNvPr>
          <p:cNvSpPr txBox="1"/>
          <p:nvPr/>
        </p:nvSpPr>
        <p:spPr>
          <a:xfrm>
            <a:off x="2315695" y="6279555"/>
            <a:ext cx="1506184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6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*For the purpose of this demo, Claude Sonnet 4 </a:t>
            </a:r>
            <a:r>
              <a:rPr 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 used for the underlying LLM model for all agents</a:t>
            </a:r>
            <a:endParaRPr sz="10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521DDDE-718A-468F-A7E6-8711ADD0F07B}"/>
              </a:ext>
            </a:extLst>
          </p:cNvPr>
          <p:cNvSpPr/>
          <p:nvPr/>
        </p:nvSpPr>
        <p:spPr>
          <a:xfrm>
            <a:off x="5100725" y="3200471"/>
            <a:ext cx="1563635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evaluates the value of each distinct idea, and whether they qualify as a useful medical insight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26E843-CF09-42B6-A07D-950827FF906F}"/>
              </a:ext>
            </a:extLst>
          </p:cNvPr>
          <p:cNvSpPr/>
          <p:nvPr/>
        </p:nvSpPr>
        <p:spPr>
          <a:xfrm>
            <a:off x="6739666" y="3200471"/>
            <a:ext cx="1694905" cy="7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3469B1"/>
                </a:solidFill>
              </a:rPr>
              <a:t>This agent tags every insight by pre-set (and customizable) categories that are relevant to the organization’s strategic medical imperatives, for ex: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Market access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Competitive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Clinical practice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HCP education gaps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3469B1"/>
                </a:solidFill>
              </a:rPr>
              <a:t>Clin dev insights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5CAF40-0E42-4C82-821B-507A54A2CC81}"/>
              </a:ext>
            </a:extLst>
          </p:cNvPr>
          <p:cNvSpPr/>
          <p:nvPr/>
        </p:nvSpPr>
        <p:spPr>
          <a:xfrm>
            <a:off x="8539822" y="3145742"/>
            <a:ext cx="1694905" cy="76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28246F"/>
                </a:solidFill>
              </a:rPr>
              <a:t>This agent counts, correlates tagged insights with original data entry IDs, and analyzes relevant data across themes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C73CF73-3C33-4551-B142-C04ECE5E803F}"/>
              </a:ext>
            </a:extLst>
          </p:cNvPr>
          <p:cNvSpPr/>
          <p:nvPr/>
        </p:nvSpPr>
        <p:spPr>
          <a:xfrm>
            <a:off x="8346347" y="4308938"/>
            <a:ext cx="2570422" cy="621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solidFill>
                  <a:srgbClr val="28246F"/>
                </a:solidFill>
              </a:rPr>
              <a:t>Some insights may be flagged as a possible AE based on regulatory and company specific definitions; which can trigger an automated AE notification to interested parties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ADC1983-01CB-4B70-A275-4B3379D23A97}"/>
              </a:ext>
            </a:extLst>
          </p:cNvPr>
          <p:cNvSpPr/>
          <p:nvPr/>
        </p:nvSpPr>
        <p:spPr>
          <a:xfrm>
            <a:off x="4424531" y="5119349"/>
            <a:ext cx="7158298" cy="1557197"/>
          </a:xfrm>
          <a:prstGeom prst="rect">
            <a:avLst/>
          </a:prstGeom>
          <a:solidFill>
            <a:schemeClr val="bg1"/>
          </a:solidFill>
          <a:ln>
            <a:solidFill>
              <a:srgbClr val="282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28246F"/>
                </a:solidFill>
                <a:latin typeface="+mj-lt"/>
              </a:rPr>
              <a:t>THE VALUE OF THIS ACQUIS-AGENTIC AI TEAM IN MEDICAL AFFAIRS</a:t>
            </a:r>
          </a:p>
          <a:p>
            <a:pPr algn="ctr"/>
            <a:endParaRPr lang="en-US" sz="800" b="1" dirty="0">
              <a:solidFill>
                <a:srgbClr val="28246F"/>
              </a:solidFill>
              <a:latin typeface="+mj-lt"/>
            </a:endParaRP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sorting of raw (unstructured) data into insights vs. non-insights 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categorizing insights (by medical imperatives, KIQs, or topic)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safety / AE notifications for Safety Ops (optional feature)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Automated executive reporting (via PowerPoint or dynamic dashboards)</a:t>
            </a:r>
          </a:p>
          <a:p>
            <a:pPr marL="173038" indent="-173038">
              <a:buClr>
                <a:srgbClr val="28246F"/>
              </a:buClr>
              <a:buFont typeface="+mj-lt"/>
              <a:buAutoNum type="arabicPeriod"/>
            </a:pPr>
            <a:r>
              <a:rPr lang="en-US" b="1" dirty="0">
                <a:solidFill>
                  <a:srgbClr val="28246F"/>
                </a:solidFill>
                <a:latin typeface="+mj-lt"/>
              </a:rPr>
              <a:t>AI-Generated considerations for next steps, by category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FA796D-0EF0-47D1-8F0B-4EBF6F68C404}"/>
              </a:ext>
            </a:extLst>
          </p:cNvPr>
          <p:cNvGrpSpPr/>
          <p:nvPr/>
        </p:nvGrpSpPr>
        <p:grpSpPr>
          <a:xfrm>
            <a:off x="2203071" y="3519816"/>
            <a:ext cx="631874" cy="663719"/>
            <a:chOff x="621786" y="1484588"/>
            <a:chExt cx="3470631" cy="3986733"/>
          </a:xfrm>
        </p:grpSpPr>
        <p:grpSp>
          <p:nvGrpSpPr>
            <p:cNvPr id="90" name="Graphic 15">
              <a:extLst>
                <a:ext uri="{FF2B5EF4-FFF2-40B4-BE49-F238E27FC236}">
                  <a16:creationId xmlns:a16="http://schemas.microsoft.com/office/drawing/2014/main" id="{13A8C936-4DB3-49F3-ACE4-D27F218A0A89}"/>
                </a:ext>
              </a:extLst>
            </p:cNvPr>
            <p:cNvGrpSpPr/>
            <p:nvPr/>
          </p:nvGrpSpPr>
          <p:grpSpPr>
            <a:xfrm>
              <a:off x="621786" y="3018421"/>
              <a:ext cx="3470631" cy="2452900"/>
              <a:chOff x="621786" y="1484588"/>
              <a:chExt cx="3470631" cy="2452900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BE534DC-8E72-4E40-AD65-92FE14D80DD6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BCBABE9-AFA7-48D2-8EC2-1BEBA9DBE95F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8D872C8-58AA-44A4-BA06-6BD7DE0E3ECE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5D760F8-3AE3-42F2-A879-3A4B8AB68203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76A0306-18E0-46CE-BF37-F6EA69FD75D4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532722B-5E7E-4FEE-8775-BFCD7FD7C275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1CEBE28-B1D8-4A25-82DD-BBAD7F16A608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93E24E8-699D-4584-AC52-9CCCFD3D4A68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1" name="Graphic 15">
              <a:extLst>
                <a:ext uri="{FF2B5EF4-FFF2-40B4-BE49-F238E27FC236}">
                  <a16:creationId xmlns:a16="http://schemas.microsoft.com/office/drawing/2014/main" id="{7809A097-3C2C-4B7B-87F5-510E9783F356}"/>
                </a:ext>
              </a:extLst>
            </p:cNvPr>
            <p:cNvGrpSpPr/>
            <p:nvPr/>
          </p:nvGrpSpPr>
          <p:grpSpPr>
            <a:xfrm>
              <a:off x="621786" y="2251505"/>
              <a:ext cx="3470631" cy="2452900"/>
              <a:chOff x="621786" y="1484588"/>
              <a:chExt cx="3470631" cy="2452900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9A68B3C-88C6-403D-8794-512A6353DA85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5C427E7-9206-461F-962D-F0AC82283C18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C43975D-203D-4E1B-9BBA-0E887B4D0777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B2B2795-CBB6-488C-921F-BEECFD5117C7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8749227-0EEB-4F51-B8BF-5594813D79EF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7F2B9A2-A6A1-4E72-BF96-678DF81161D8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9C6157-F5D2-404A-A5E8-F80740136DF0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652BF08-D06F-46EF-823E-5B12C77BA058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2" name="Graphic 15">
              <a:extLst>
                <a:ext uri="{FF2B5EF4-FFF2-40B4-BE49-F238E27FC236}">
                  <a16:creationId xmlns:a16="http://schemas.microsoft.com/office/drawing/2014/main" id="{506C0670-1FC8-4EED-8916-15B9B292249E}"/>
                </a:ext>
              </a:extLst>
            </p:cNvPr>
            <p:cNvGrpSpPr/>
            <p:nvPr/>
          </p:nvGrpSpPr>
          <p:grpSpPr>
            <a:xfrm>
              <a:off x="621786" y="1484588"/>
              <a:ext cx="3470631" cy="2452900"/>
              <a:chOff x="621786" y="1484588"/>
              <a:chExt cx="3470631" cy="245290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EE28584-BFA3-4546-AF42-2FD7CB2D13E6}"/>
                  </a:ext>
                </a:extLst>
              </p:cNvPr>
              <p:cNvSpPr/>
              <p:nvPr/>
            </p:nvSpPr>
            <p:spPr>
              <a:xfrm>
                <a:off x="2236811" y="2514869"/>
                <a:ext cx="1855526" cy="1422620"/>
              </a:xfrm>
              <a:custGeom>
                <a:avLst/>
                <a:gdLst>
                  <a:gd name="connsiteX0" fmla="*/ 164714 w 1855526"/>
                  <a:gd name="connsiteY0" fmla="*/ 1406931 h 1422620"/>
                  <a:gd name="connsiteX1" fmla="*/ 1791575 w 1855526"/>
                  <a:gd name="connsiteY1" fmla="*/ 497573 h 1422620"/>
                  <a:gd name="connsiteX2" fmla="*/ 1855215 w 1855526"/>
                  <a:gd name="connsiteY2" fmla="*/ 393067 h 1422620"/>
                  <a:gd name="connsiteX3" fmla="*/ 1855527 w 1855526"/>
                  <a:gd name="connsiteY3" fmla="*/ 393067 h 1422620"/>
                  <a:gd name="connsiteX4" fmla="*/ 1855527 w 1855526"/>
                  <a:gd name="connsiteY4" fmla="*/ 0 h 1422620"/>
                  <a:gd name="connsiteX5" fmla="*/ 1846792 w 1855526"/>
                  <a:gd name="connsiteY5" fmla="*/ 0 h 1422620"/>
                  <a:gd name="connsiteX6" fmla="*/ 1505510 w 1855526"/>
                  <a:gd name="connsiteY6" fmla="*/ 123847 h 1422620"/>
                  <a:gd name="connsiteX7" fmla="*/ 1459028 w 1855526"/>
                  <a:gd name="connsiteY7" fmla="*/ 98579 h 1422620"/>
                  <a:gd name="connsiteX8" fmla="*/ 0 w 1855526"/>
                  <a:gd name="connsiteY8" fmla="*/ 857885 h 1422620"/>
                  <a:gd name="connsiteX9" fmla="*/ 0 w 1855526"/>
                  <a:gd name="connsiteY9" fmla="*/ 1381351 h 1422620"/>
                  <a:gd name="connsiteX10" fmla="*/ 40243 w 1855526"/>
                  <a:gd name="connsiteY10" fmla="*/ 1405059 h 1422620"/>
                  <a:gd name="connsiteX11" fmla="*/ 164714 w 1855526"/>
                  <a:gd name="connsiteY11" fmla="*/ 1406931 h 1422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526" h="1422620">
                    <a:moveTo>
                      <a:pt x="164714" y="1406931"/>
                    </a:moveTo>
                    <a:lnTo>
                      <a:pt x="1791575" y="497573"/>
                    </a:lnTo>
                    <a:cubicBezTo>
                      <a:pt x="1832754" y="474488"/>
                      <a:pt x="1853655" y="433934"/>
                      <a:pt x="1855215" y="393067"/>
                    </a:cubicBezTo>
                    <a:lnTo>
                      <a:pt x="1855527" y="393067"/>
                    </a:lnTo>
                    <a:lnTo>
                      <a:pt x="1855527" y="0"/>
                    </a:lnTo>
                    <a:cubicBezTo>
                      <a:pt x="1855527" y="0"/>
                      <a:pt x="1855527" y="0"/>
                      <a:pt x="1846792" y="0"/>
                    </a:cubicBezTo>
                    <a:cubicBezTo>
                      <a:pt x="1842113" y="0"/>
                      <a:pt x="1666480" y="64263"/>
                      <a:pt x="1505510" y="123847"/>
                    </a:cubicBezTo>
                    <a:lnTo>
                      <a:pt x="1459028" y="98579"/>
                    </a:lnTo>
                    <a:lnTo>
                      <a:pt x="0" y="857885"/>
                    </a:lnTo>
                    <a:lnTo>
                      <a:pt x="0" y="1381351"/>
                    </a:lnTo>
                    <a:lnTo>
                      <a:pt x="40243" y="1405059"/>
                    </a:lnTo>
                    <a:cubicBezTo>
                      <a:pt x="78613" y="1427832"/>
                      <a:pt x="126031" y="1428456"/>
                      <a:pt x="164714" y="1406931"/>
                    </a:cubicBezTo>
                    <a:close/>
                  </a:path>
                </a:pathLst>
              </a:custGeom>
              <a:solidFill>
                <a:srgbClr val="6C6EE4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D4FBFB5-E924-44C5-AB02-F5BD62E30256}"/>
                  </a:ext>
                </a:extLst>
              </p:cNvPr>
              <p:cNvSpPr/>
              <p:nvPr/>
            </p:nvSpPr>
            <p:spPr>
              <a:xfrm>
                <a:off x="622037" y="2409739"/>
                <a:ext cx="1710232" cy="1527346"/>
              </a:xfrm>
              <a:custGeom>
                <a:avLst/>
                <a:gdLst>
                  <a:gd name="connsiteX0" fmla="*/ 584999 w 1710232"/>
                  <a:gd name="connsiteY0" fmla="*/ 49913 h 1527346"/>
                  <a:gd name="connsiteX1" fmla="*/ 100217 w 1710232"/>
                  <a:gd name="connsiteY1" fmla="*/ 0 h 1527346"/>
                  <a:gd name="connsiteX2" fmla="*/ 702 w 1710232"/>
                  <a:gd name="connsiteY2" fmla="*/ 48977 h 1527346"/>
                  <a:gd name="connsiteX3" fmla="*/ 702 w 1710232"/>
                  <a:gd name="connsiteY3" fmla="*/ 442045 h 1527346"/>
                  <a:gd name="connsiteX4" fmla="*/ 702 w 1710232"/>
                  <a:gd name="connsiteY4" fmla="*/ 470121 h 1527346"/>
                  <a:gd name="connsiteX5" fmla="*/ 702 w 1710232"/>
                  <a:gd name="connsiteY5" fmla="*/ 470121 h 1527346"/>
                  <a:gd name="connsiteX6" fmla="*/ 702 w 1710232"/>
                  <a:gd name="connsiteY6" fmla="*/ 470121 h 1527346"/>
                  <a:gd name="connsiteX7" fmla="*/ 60598 w 1710232"/>
                  <a:gd name="connsiteY7" fmla="*/ 562461 h 1527346"/>
                  <a:gd name="connsiteX8" fmla="*/ 1654704 w 1710232"/>
                  <a:gd name="connsiteY8" fmla="*/ 1510501 h 1527346"/>
                  <a:gd name="connsiteX9" fmla="*/ 1710232 w 1710232"/>
                  <a:gd name="connsiteY9" fmla="*/ 1527347 h 1527346"/>
                  <a:gd name="connsiteX10" fmla="*/ 1710232 w 1710232"/>
                  <a:gd name="connsiteY10" fmla="*/ 1005753 h 1527346"/>
                  <a:gd name="connsiteX11" fmla="*/ 584999 w 1710232"/>
                  <a:gd name="connsiteY11" fmla="*/ 49913 h 152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232" h="1527346">
                    <a:moveTo>
                      <a:pt x="584999" y="49913"/>
                    </a:moveTo>
                    <a:lnTo>
                      <a:pt x="100217" y="0"/>
                    </a:lnTo>
                    <a:lnTo>
                      <a:pt x="702" y="48977"/>
                    </a:lnTo>
                    <a:lnTo>
                      <a:pt x="702" y="442045"/>
                    </a:lnTo>
                    <a:cubicBezTo>
                      <a:pt x="-234" y="451403"/>
                      <a:pt x="-234" y="460762"/>
                      <a:pt x="702" y="470121"/>
                    </a:cubicBezTo>
                    <a:lnTo>
                      <a:pt x="702" y="470121"/>
                    </a:lnTo>
                    <a:lnTo>
                      <a:pt x="702" y="470121"/>
                    </a:lnTo>
                    <a:cubicBezTo>
                      <a:pt x="5069" y="506308"/>
                      <a:pt x="24723" y="541247"/>
                      <a:pt x="60598" y="562461"/>
                    </a:cubicBezTo>
                    <a:lnTo>
                      <a:pt x="1654704" y="1510501"/>
                    </a:lnTo>
                    <a:cubicBezTo>
                      <a:pt x="1671862" y="1520796"/>
                      <a:pt x="1690891" y="1526099"/>
                      <a:pt x="1710232" y="1527347"/>
                    </a:cubicBezTo>
                    <a:lnTo>
                      <a:pt x="1710232" y="1005753"/>
                    </a:lnTo>
                    <a:lnTo>
                      <a:pt x="584999" y="49913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9D0F5E-304B-4506-92B5-E64D4F6973BB}"/>
                  </a:ext>
                </a:extLst>
              </p:cNvPr>
              <p:cNvSpPr/>
              <p:nvPr/>
            </p:nvSpPr>
            <p:spPr>
              <a:xfrm>
                <a:off x="621786" y="1484588"/>
                <a:ext cx="3470631" cy="2060103"/>
              </a:xfrm>
              <a:custGeom>
                <a:avLst/>
                <a:gdLst>
                  <a:gd name="connsiteX0" fmla="*/ 64593 w 3470631"/>
                  <a:gd name="connsiteY0" fmla="*/ 878045 h 2060103"/>
                  <a:gd name="connsiteX1" fmla="*/ 1633118 w 3470631"/>
                  <a:gd name="connsiteY1" fmla="*/ 15481 h 2060103"/>
                  <a:gd name="connsiteX2" fmla="*/ 1752910 w 3470631"/>
                  <a:gd name="connsiteY2" fmla="*/ 15169 h 2060103"/>
                  <a:gd name="connsiteX3" fmla="*/ 3405664 w 3470631"/>
                  <a:gd name="connsiteY3" fmla="*/ 916104 h 2060103"/>
                  <a:gd name="connsiteX4" fmla="*/ 3406912 w 3470631"/>
                  <a:gd name="connsiteY4" fmla="*/ 1134475 h 2060103"/>
                  <a:gd name="connsiteX5" fmla="*/ 1779739 w 3470631"/>
                  <a:gd name="connsiteY5" fmla="*/ 2044145 h 2060103"/>
                  <a:gd name="connsiteX6" fmla="*/ 1655268 w 3470631"/>
                  <a:gd name="connsiteY6" fmla="*/ 2042585 h 2060103"/>
                  <a:gd name="connsiteX7" fmla="*/ 60850 w 3470631"/>
                  <a:gd name="connsiteY7" fmla="*/ 1094544 h 2060103"/>
                  <a:gd name="connsiteX8" fmla="*/ 64593 w 3470631"/>
                  <a:gd name="connsiteY8" fmla="*/ 878045 h 206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0631" h="2060103">
                    <a:moveTo>
                      <a:pt x="64593" y="878045"/>
                    </a:moveTo>
                    <a:lnTo>
                      <a:pt x="1633118" y="15481"/>
                    </a:lnTo>
                    <a:cubicBezTo>
                      <a:pt x="1670553" y="-5108"/>
                      <a:pt x="1715475" y="-5108"/>
                      <a:pt x="1752910" y="15169"/>
                    </a:cubicBezTo>
                    <a:lnTo>
                      <a:pt x="3405664" y="916104"/>
                    </a:lnTo>
                    <a:cubicBezTo>
                      <a:pt x="3491765" y="963210"/>
                      <a:pt x="3492389" y="1086745"/>
                      <a:pt x="3406912" y="1134475"/>
                    </a:cubicBezTo>
                    <a:lnTo>
                      <a:pt x="1779739" y="2044145"/>
                    </a:lnTo>
                    <a:cubicBezTo>
                      <a:pt x="1740744" y="2065982"/>
                      <a:pt x="1693326" y="2065358"/>
                      <a:pt x="1655268" y="2042585"/>
                    </a:cubicBezTo>
                    <a:lnTo>
                      <a:pt x="60850" y="1094544"/>
                    </a:lnTo>
                    <a:cubicBezTo>
                      <a:pt x="-21819" y="1045255"/>
                      <a:pt x="-19948" y="924527"/>
                      <a:pt x="64593" y="878045"/>
                    </a:cubicBezTo>
                    <a:close/>
                  </a:path>
                </a:pathLst>
              </a:custGeom>
              <a:gradFill flip="none" rotWithShape="1">
                <a:gsLst>
                  <a:gs pos="99000">
                    <a:srgbClr val="372E99"/>
                  </a:gs>
                  <a:gs pos="0">
                    <a:srgbClr val="8293FE"/>
                  </a:gs>
                </a:gsLst>
                <a:lin ang="1800000" scaled="0"/>
                <a:tileRect/>
              </a:gra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25C095D-B009-40D0-B24F-A199DEEED7E0}"/>
                  </a:ext>
                </a:extLst>
              </p:cNvPr>
              <p:cNvSpPr/>
              <p:nvPr/>
            </p:nvSpPr>
            <p:spPr>
              <a:xfrm>
                <a:off x="3350813" y="2953482"/>
                <a:ext cx="261420" cy="325996"/>
              </a:xfrm>
              <a:custGeom>
                <a:avLst/>
                <a:gdLst>
                  <a:gd name="connsiteX0" fmla="*/ 261421 w 261420"/>
                  <a:gd name="connsiteY0" fmla="*/ 179376 h 325996"/>
                  <a:gd name="connsiteX1" fmla="*/ 0 w 261420"/>
                  <a:gd name="connsiteY1" fmla="*/ 325996 h 325996"/>
                  <a:gd name="connsiteX2" fmla="*/ 0 w 261420"/>
                  <a:gd name="connsiteY2" fmla="*/ 146620 h 325996"/>
                  <a:gd name="connsiteX3" fmla="*/ 261421 w 261420"/>
                  <a:gd name="connsiteY3" fmla="*/ 0 h 32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5996">
                    <a:moveTo>
                      <a:pt x="261421" y="179376"/>
                    </a:moveTo>
                    <a:lnTo>
                      <a:pt x="0" y="325996"/>
                    </a:lnTo>
                    <a:lnTo>
                      <a:pt x="0" y="146620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1E487F1-63B7-4D45-B486-26DF1EA8AA1D}"/>
                  </a:ext>
                </a:extLst>
              </p:cNvPr>
              <p:cNvSpPr/>
              <p:nvPr/>
            </p:nvSpPr>
            <p:spPr>
              <a:xfrm>
                <a:off x="3681177" y="2774418"/>
                <a:ext cx="261420" cy="321940"/>
              </a:xfrm>
              <a:custGeom>
                <a:avLst/>
                <a:gdLst>
                  <a:gd name="connsiteX0" fmla="*/ 261421 w 261420"/>
                  <a:gd name="connsiteY0" fmla="*/ 179064 h 321940"/>
                  <a:gd name="connsiteX1" fmla="*/ 0 w 261420"/>
                  <a:gd name="connsiteY1" fmla="*/ 321941 h 321940"/>
                  <a:gd name="connsiteX2" fmla="*/ 0 w 261420"/>
                  <a:gd name="connsiteY2" fmla="*/ 142565 h 321940"/>
                  <a:gd name="connsiteX3" fmla="*/ 261421 w 261420"/>
                  <a:gd name="connsiteY3" fmla="*/ 0 h 32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420" h="321940">
                    <a:moveTo>
                      <a:pt x="261421" y="179064"/>
                    </a:moveTo>
                    <a:lnTo>
                      <a:pt x="0" y="321941"/>
                    </a:lnTo>
                    <a:lnTo>
                      <a:pt x="0" y="142565"/>
                    </a:lnTo>
                    <a:lnTo>
                      <a:pt x="261421" y="0"/>
                    </a:lnTo>
                    <a:close/>
                  </a:path>
                </a:pathLst>
              </a:custGeom>
              <a:solidFill>
                <a:srgbClr val="372E99"/>
              </a:solidFill>
              <a:ln w="311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A4BBE34-EEF4-40B9-B9DA-E38ABC50D06F}"/>
                  </a:ext>
                </a:extLst>
              </p:cNvPr>
              <p:cNvSpPr/>
              <p:nvPr/>
            </p:nvSpPr>
            <p:spPr>
              <a:xfrm rot="-1536093">
                <a:off x="746205" y="28012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542A8E3-58A8-4CA8-8A65-77372F0D92B9}"/>
                  </a:ext>
                </a:extLst>
              </p:cNvPr>
              <p:cNvSpPr/>
              <p:nvPr/>
            </p:nvSpPr>
            <p:spPr>
              <a:xfrm rot="-1536093">
                <a:off x="933367" y="2910803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rgbClr val="92D050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B5498F0-0FC2-4367-8EE1-2F204EEA565A}"/>
                  </a:ext>
                </a:extLst>
              </p:cNvPr>
              <p:cNvSpPr/>
              <p:nvPr/>
            </p:nvSpPr>
            <p:spPr>
              <a:xfrm rot="-1536093">
                <a:off x="1130568" y="3028396"/>
                <a:ext cx="68629" cy="102943"/>
              </a:xfrm>
              <a:custGeom>
                <a:avLst/>
                <a:gdLst>
                  <a:gd name="connsiteX0" fmla="*/ 68629 w 68629"/>
                  <a:gd name="connsiteY0" fmla="*/ 51472 h 102943"/>
                  <a:gd name="connsiteX1" fmla="*/ 34315 w 68629"/>
                  <a:gd name="connsiteY1" fmla="*/ 102944 h 102943"/>
                  <a:gd name="connsiteX2" fmla="*/ 0 w 68629"/>
                  <a:gd name="connsiteY2" fmla="*/ 51472 h 102943"/>
                  <a:gd name="connsiteX3" fmla="*/ 34315 w 68629"/>
                  <a:gd name="connsiteY3" fmla="*/ 0 h 102943"/>
                  <a:gd name="connsiteX4" fmla="*/ 68629 w 68629"/>
                  <a:gd name="connsiteY4" fmla="*/ 51472 h 102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29" h="102943">
                    <a:moveTo>
                      <a:pt x="68629" y="51472"/>
                    </a:moveTo>
                    <a:cubicBezTo>
                      <a:pt x="68629" y="79899"/>
                      <a:pt x="53266" y="102944"/>
                      <a:pt x="34315" y="102944"/>
                    </a:cubicBezTo>
                    <a:cubicBezTo>
                      <a:pt x="15363" y="102944"/>
                      <a:pt x="0" y="79899"/>
                      <a:pt x="0" y="51472"/>
                    </a:cubicBezTo>
                    <a:cubicBezTo>
                      <a:pt x="0" y="23045"/>
                      <a:pt x="15363" y="0"/>
                      <a:pt x="34315" y="0"/>
                    </a:cubicBezTo>
                    <a:cubicBezTo>
                      <a:pt x="53266" y="0"/>
                      <a:pt x="68629" y="23045"/>
                      <a:pt x="68629" y="5147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1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cxnSp>
        <p:nvCxnSpPr>
          <p:cNvPr id="118" name="Google Shape;410;p42">
            <a:extLst>
              <a:ext uri="{FF2B5EF4-FFF2-40B4-BE49-F238E27FC236}">
                <a16:creationId xmlns:a16="http://schemas.microsoft.com/office/drawing/2014/main" id="{FBC4EBD0-CF60-4170-91F9-300D72C04EAB}"/>
              </a:ext>
            </a:extLst>
          </p:cNvPr>
          <p:cNvCxnSpPr>
            <a:cxnSpLocks/>
            <a:stCxn id="359" idx="3"/>
            <a:endCxn id="102" idx="4"/>
          </p:cNvCxnSpPr>
          <p:nvPr/>
        </p:nvCxnSpPr>
        <p:spPr>
          <a:xfrm>
            <a:off x="1121062" y="2854926"/>
            <a:ext cx="1082183" cy="1024856"/>
          </a:xfrm>
          <a:prstGeom prst="bentConnector3">
            <a:avLst>
              <a:gd name="adj1" fmla="val 58494"/>
            </a:avLst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427;p42">
            <a:extLst>
              <a:ext uri="{FF2B5EF4-FFF2-40B4-BE49-F238E27FC236}">
                <a16:creationId xmlns:a16="http://schemas.microsoft.com/office/drawing/2014/main" id="{AD7684A8-A680-4FF2-B080-50FAED3F61D8}"/>
              </a:ext>
            </a:extLst>
          </p:cNvPr>
          <p:cNvCxnSpPr>
            <a:cxnSpLocks/>
            <a:stCxn id="95" idx="2"/>
            <a:endCxn id="365" idx="4"/>
          </p:cNvCxnSpPr>
          <p:nvPr/>
        </p:nvCxnSpPr>
        <p:spPr>
          <a:xfrm flipH="1" flipV="1">
            <a:off x="2519009" y="3117320"/>
            <a:ext cx="3202" cy="405021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64CC73BB-4515-44F0-B2A9-6CA326838ED1}"/>
              </a:ext>
            </a:extLst>
          </p:cNvPr>
          <p:cNvSpPr/>
          <p:nvPr/>
        </p:nvSpPr>
        <p:spPr>
          <a:xfrm>
            <a:off x="2143089" y="3656873"/>
            <a:ext cx="731272" cy="398511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Centralized Insights Database</a:t>
            </a:r>
          </a:p>
        </p:txBody>
      </p:sp>
      <p:cxnSp>
        <p:nvCxnSpPr>
          <p:cNvPr id="131" name="Google Shape;427;p42">
            <a:extLst>
              <a:ext uri="{FF2B5EF4-FFF2-40B4-BE49-F238E27FC236}">
                <a16:creationId xmlns:a16="http://schemas.microsoft.com/office/drawing/2014/main" id="{5AB5701B-C176-4E5D-96D2-AA6B7813463F}"/>
              </a:ext>
            </a:extLst>
          </p:cNvPr>
          <p:cNvCxnSpPr>
            <a:cxnSpLocks/>
            <a:stCxn id="406" idx="0"/>
            <a:endCxn id="102" idx="4"/>
          </p:cNvCxnSpPr>
          <p:nvPr/>
        </p:nvCxnSpPr>
        <p:spPr>
          <a:xfrm flipV="1">
            <a:off x="1105949" y="3879782"/>
            <a:ext cx="1097296" cy="560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dashDot"/>
            <a:miter lim="800000"/>
            <a:headEnd type="none" w="sm" len="sm"/>
            <a:tailEnd type="triangl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E40264-8917-491B-BE73-8FE467E587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ACACAC"/>
              </a:clrFrom>
              <a:clrTo>
                <a:srgbClr val="ACACA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822" y="5712158"/>
            <a:ext cx="1556289" cy="531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389101"/>
            <a:ext cx="162195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sz="1400" b="0" i="0" u="none" strike="noStrike" cap="none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name="adj" fmla="val 0"/>
              </a:avLst>
            </a:prstGeom>
            <a:solidFill>
              <a:srgbClr val="3469B1"/>
            </a:solidFill>
            <a:ln w="9525" cap="flat" cmpd="sng">
              <a:solidFill>
                <a:srgbClr val="3469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avLst/>
              <a:gdLst/>
              <a:ahLst/>
              <a:cxnLst/>
              <a:rect l="l" t="t" r="r" b="b"/>
              <a:pathLst>
                <a:path w="5594" h="6000" extrusionOk="0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74096"/>
            <a:ext cx="1362003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sz="1400" b="0" i="0" u="none" strike="noStrike" cap="none" dirty="0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Happened to see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Bichael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Muble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at the Starbucks outside the congress hall. Note to self, he likes to drink matcha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frappuccino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with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lavendar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cold-foam. After catching up a bit, he mentioned that formulary reviews at their institution have been pushed back repeatedly, which is slowing adoption of new therapies. They also observed competitor reps spinning head-to-head trial data in ways that confuse less experienced staff. As we were closing the discussion, he told me a funny story about one of his bald patients experiencing rapid hair regrowth while on </a:t>
            </a:r>
            <a:r>
              <a:rPr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</a:t>
            </a:r>
            <a:r>
              <a:rPr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. The patient joked that that the hair made him look 20 years younger! He wanted to reconvene next quarter to hear about any new findings.</a:t>
            </a: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00" cy="7314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After catching up a bit, he mentioned that formulary reviews at their institution have been pushed back repeatedly, which is slowing adoption of new therapies.</a:t>
            </a: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They also observed competitor reps spinning head-to-head trial data in ways that confuse less experienced staff.</a:t>
            </a: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Happened to see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Bichael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Muble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at the Starbucks outside the congress hall. Note to self, he likes to drink matcha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frappuccino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with </a:t>
            </a:r>
            <a:r>
              <a:rPr sz="7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lavendar</a:t>
            </a:r>
            <a:r>
              <a:rPr sz="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 cold-foam.</a:t>
            </a: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He wanted to reconvene next quarter to hear about any new findings.</a:t>
            </a: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600" b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As we were closing the discussion, he told me a funny story about one of his bald patients experiencing rapid hair regrowth while on epco. The patient joked that that the hair made him look 20 years younger!</a:t>
            </a: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rot="-5400000" flipH="1">
            <a:off x="7676042" y="1451993"/>
            <a:ext cx="273900" cy="2004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rot="-5400000" flipH="1">
            <a:off x="8678342" y="449693"/>
            <a:ext cx="273900" cy="4009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Highlights an access barrier affecting therapy adoption that could inform Medical Affairs engagement strategy.</a:t>
            </a: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Reveals competitive misinformation creating educational gaps among clinical staff, actionable for Medical Affairs education initiatives.</a:t>
            </a: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Personal beverage preferences are trivial context unrelated to medical insights.</a:t>
            </a: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Future meeting logistics without substantive medical or strategic content.</a:t>
            </a: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Describes an unexpected beneficial outcome (hair regrowth) in a patient on epcoritamab, meeting AE criteria for any unintended medical occurrence during product use.</a:t>
            </a: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24815"/>
            <a:ext cx="146268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sz="14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/>
            <a:r>
              <a:rPr sz="1000" dirty="0">
                <a:solidFill>
                  <a:srgbClr val="FFFFFF"/>
                </a:solidFill>
                <a:latin typeface="Century Gothic"/>
              </a:rPr>
              <a:t>Access Insights</a:t>
            </a: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/>
            <a:r>
              <a:rPr sz="1000" dirty="0">
                <a:solidFill>
                  <a:srgbClr val="FFFFFF"/>
                </a:solidFill>
                <a:latin typeface="Century Gothic"/>
              </a:rPr>
              <a:t>Competitive Insights</a:t>
            </a:r>
            <a:r>
              <a:rPr lang="en-US" sz="1000" dirty="0">
                <a:solidFill>
                  <a:srgbClr val="FFFFFF"/>
                </a:solidFill>
                <a:latin typeface="Century Gothic"/>
              </a:rPr>
              <a:t> </a:t>
            </a:r>
            <a:br>
              <a:rPr lang="en-US" sz="1000" dirty="0">
                <a:solidFill>
                  <a:srgbClr val="FFFFFF"/>
                </a:solidFill>
                <a:latin typeface="Century Gothic"/>
              </a:rPr>
            </a:br>
            <a:r>
              <a:rPr lang="en-US" sz="1000" dirty="0">
                <a:solidFill>
                  <a:srgbClr val="FFFFFF"/>
                </a:solidFill>
                <a:latin typeface="Century Gothic"/>
              </a:rPr>
              <a:t>+</a:t>
            </a:r>
            <a:r>
              <a:rPr sz="1000" dirty="0">
                <a:solidFill>
                  <a:srgbClr val="FFFFFF"/>
                </a:solidFill>
                <a:latin typeface="Century Gothic"/>
              </a:rPr>
              <a:t> Education</a:t>
            </a:r>
            <a:r>
              <a:rPr lang="en-US" sz="1000" dirty="0">
                <a:solidFill>
                  <a:srgbClr val="FFFFFF"/>
                </a:solidFill>
                <a:latin typeface="Century Gothic"/>
              </a:rPr>
              <a:t> Insights</a:t>
            </a:r>
            <a:endParaRPr sz="1000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3469B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7968788" y="5134950"/>
            <a:ext cx="3701881" cy="315600"/>
          </a:xfrm>
          <a:prstGeom prst="rect">
            <a:avLst/>
          </a:prstGeom>
          <a:solidFill>
            <a:srgbClr val="A40000"/>
          </a:solidFill>
          <a:ln w="38100" cap="flat" cmpd="sng">
            <a:solidFill>
              <a:srgbClr val="A4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this </a:t>
            </a:r>
            <a:r>
              <a:rPr lang="en-US" sz="1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 possible AE? Rationale?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This statement describes institutional formulary review delays, which is a classic access barrier affecting drug availability and adoption at the health system level.</a:t>
            </a: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7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Primary focus is on competitor promotional activity and misinformation strategies (Competitive), but also identifies educational needs for clinical staff who are being confused by this messaging (Education).</a:t>
            </a: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sz="1000" b="0" i="0" u="none" strike="noStrike" cap="none">
              <a:solidFill>
                <a:schemeClr val="tx1">
                  <a:lumMod val="95000"/>
                  <a:lumOff val="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7968878" y="5450500"/>
            <a:ext cx="3701791" cy="9285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A4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This describes an unexpected beneficial outcome (hair regrowth) in a patient on </a:t>
            </a:r>
            <a:r>
              <a:rPr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epcoritamab</a:t>
            </a: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, which meets AE criteria for any unintended medical occurrence during product use. It also provides feedback about the company's own product (</a:t>
            </a:r>
            <a:r>
              <a:rPr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epco</a:t>
            </a: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), making it a Product Insight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</a:br>
            <a:r>
              <a:rPr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/>
              </a:rPr>
              <a:t>as well.</a:t>
            </a: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05462"/>
            <a:ext cx="146268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sz="1400" b="0" i="0" u="none" strike="noStrike" cap="non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592" y="3322695"/>
            <a:ext cx="0" cy="2505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rot="10800000" flipH="1">
            <a:off x="909308" y="1842177"/>
            <a:ext cx="688200" cy="200400"/>
          </a:xfrm>
          <a:prstGeom prst="bentConnector3">
            <a:avLst>
              <a:gd name="adj1" fmla="val 49993"/>
            </a:avLst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name="adj1" fmla="val 49993"/>
            </a:avLst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79527" cy="1"/>
          </a:xfrm>
          <a:prstGeom prst="straightConnector1">
            <a:avLst/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79527" cy="1"/>
          </a:xfrm>
          <a:prstGeom prst="straightConnector1">
            <a:avLst/>
          </a:prstGeom>
          <a:noFill/>
          <a:ln w="38100" cap="flat" cmpd="sng">
            <a:solidFill>
              <a:srgbClr val="3469B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9" name="Google Shape;559;p44"/>
          <p:cNvCxnSpPr>
            <a:cxnSpLocks/>
          </p:cNvCxnSpPr>
          <p:nvPr/>
        </p:nvCxnSpPr>
        <p:spPr>
          <a:xfrm>
            <a:off x="10815216" y="4839369"/>
            <a:ext cx="0" cy="29558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Dot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7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 dirty="0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Minimalist Front End* – how human teams can interface with agentic teams</a:t>
            </a:r>
            <a:endParaRPr sz="2300" i="1" u="none" strike="noStrike" cap="none" dirty="0">
              <a:solidFill>
                <a:srgbClr val="1E1B5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CF00FD-6B37-4F98-876E-3B379F444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9" t="14032" r="30791" b="13411"/>
          <a:stretch/>
        </p:blipFill>
        <p:spPr bwMode="auto">
          <a:xfrm>
            <a:off x="456519" y="1298785"/>
            <a:ext cx="3184215" cy="26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856024-75D2-44DA-BA5E-3EDBEDFF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35" y="947041"/>
            <a:ext cx="7749799" cy="350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A9933F-8265-402D-802A-3451580AA042}"/>
              </a:ext>
            </a:extLst>
          </p:cNvPr>
          <p:cNvSpPr/>
          <p:nvPr/>
        </p:nvSpPr>
        <p:spPr>
          <a:xfrm>
            <a:off x="3896035" y="4648200"/>
            <a:ext cx="7749799" cy="1479176"/>
          </a:xfrm>
          <a:prstGeom prst="roundRect">
            <a:avLst>
              <a:gd name="adj" fmla="val 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4C6761-4B17-4CDA-9663-C456B9094D46}"/>
              </a:ext>
            </a:extLst>
          </p:cNvPr>
          <p:cNvSpPr/>
          <p:nvPr/>
        </p:nvSpPr>
        <p:spPr>
          <a:xfrm>
            <a:off x="4253754" y="5141259"/>
            <a:ext cx="7014882" cy="804786"/>
          </a:xfrm>
          <a:prstGeom prst="roundRect">
            <a:avLst>
              <a:gd name="adj" fmla="val 7641"/>
            </a:avLst>
          </a:prstGeom>
          <a:solidFill>
            <a:srgbClr val="FFFFFF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04C6B8-5DDF-4E76-B694-E4E920EE98E6}"/>
              </a:ext>
            </a:extLst>
          </p:cNvPr>
          <p:cNvSpPr/>
          <p:nvPr/>
        </p:nvSpPr>
        <p:spPr>
          <a:xfrm>
            <a:off x="4253754" y="4800600"/>
            <a:ext cx="7014882" cy="270164"/>
          </a:xfrm>
          <a:prstGeom prst="roundRect">
            <a:avLst>
              <a:gd name="adj" fmla="val 20863"/>
            </a:avLst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+mj-lt"/>
              </a:rPr>
              <a:t>Chat with your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1B83F-E2E1-43DB-BAB1-34F50911AF72}"/>
              </a:ext>
            </a:extLst>
          </p:cNvPr>
          <p:cNvSpPr/>
          <p:nvPr/>
        </p:nvSpPr>
        <p:spPr>
          <a:xfrm>
            <a:off x="8238067" y="6380740"/>
            <a:ext cx="1003300" cy="233082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+mj-lt"/>
              </a:rPr>
              <a:t>In Development*</a:t>
            </a:r>
          </a:p>
        </p:txBody>
      </p:sp>
    </p:spTree>
    <p:extLst>
      <p:ext uri="{BB962C8B-B14F-4D97-AF65-F5344CB8AC3E}">
        <p14:creationId xmlns:p14="http://schemas.microsoft.com/office/powerpoint/2010/main" val="192156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name="adj" fmla="val 0"/>
            </a:avLst>
          </a:prstGeom>
          <a:solidFill>
            <a:srgbClr val="28246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17815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5"/>
          <p:cNvSpPr txBox="1"/>
          <p:nvPr/>
        </p:nvSpPr>
        <p:spPr>
          <a:xfrm>
            <a:off x="517815" y="1820408"/>
            <a:ext cx="2381859" cy="56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Drug X is a bispecific antibody developed by Company A and Company B for the treatment of certain B-cell malignancies such as diffuse large B-cell lymphoma (DLBCL).</a:t>
            </a:r>
            <a:endParaRPr sz="10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name="adj" fmla="val 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KOL TIER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name="adj" fmla="val 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name="adj" fmla="val 0"/>
            </a:avLst>
          </a:prstGeom>
          <a:noFill/>
          <a:ln w="25400" cap="flat" cmpd="sng">
            <a:solidFill>
              <a:srgbClr val="3362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name="adj" fmla="val 0"/>
            </a:avLst>
          </a:prstGeom>
          <a:noFill/>
          <a:ln w="25400" cap="flat" cmpd="sng">
            <a:solidFill>
              <a:srgbClr val="3362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4" name="Google Shape;574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5" name="Google Shape;575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 dirty="0">
                  <a:solidFill>
                    <a:srgbClr val="28246F"/>
                  </a:solidFill>
                  <a:latin typeface="Century Gothic"/>
                </a:rPr>
                <a:t>June 2025 - Oct 2025</a:t>
              </a: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8" name="Google Shape;578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ASCO 2025</a:t>
              </a:r>
            </a:p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ASH 2025</a:t>
              </a:r>
            </a:p>
            <a:p>
              <a:pPr marL="228600" indent="-152400">
                <a:spcAft>
                  <a:spcPts val="400"/>
                </a:spcAft>
                <a:buChar char="•"/>
              </a:pPr>
              <a:r>
                <a:rPr sz="1600" dirty="0">
                  <a:solidFill>
                    <a:srgbClr val="28246F"/>
                  </a:solidFill>
                  <a:latin typeface="Century Gothic"/>
                </a:rPr>
                <a:t>EHA 2025</a:t>
              </a: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1" name="Google Shape;581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10</a:t>
              </a:r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4" name="Google Shape;584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Total: 74</a:t>
              </a: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7" name="Google Shape;58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>
                  <a:solidFill>
                    <a:srgbClr val="28246F"/>
                  </a:solidFill>
                  <a:latin typeface="Century Gothic"/>
                </a:rPr>
                <a:t>189</a:t>
              </a: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45"/>
          <p:cNvGrpSpPr/>
          <p:nvPr/>
        </p:nvGrpSpPr>
        <p:grpSpPr>
          <a:xfrm>
            <a:off x="6132394" y="4345173"/>
            <a:ext cx="1719386" cy="547895"/>
            <a:chOff x="621804" y="3805150"/>
            <a:chExt cx="2012100" cy="1036190"/>
          </a:xfrm>
        </p:grpSpPr>
        <p:sp>
          <p:nvSpPr>
            <p:cNvPr id="590" name="Google Shape;590;p45"/>
            <p:cNvSpPr/>
            <p:nvPr/>
          </p:nvSpPr>
          <p:spPr>
            <a:xfrm>
              <a:off x="621804" y="457464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23</a:t>
              </a:r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2" name="Google Shape;592;p45"/>
          <p:cNvGrpSpPr/>
          <p:nvPr/>
        </p:nvGrpSpPr>
        <p:grpSpPr>
          <a:xfrm>
            <a:off x="8104780" y="4345327"/>
            <a:ext cx="1719339" cy="540317"/>
            <a:chOff x="621804" y="3805150"/>
            <a:chExt cx="2012100" cy="1021780"/>
          </a:xfrm>
        </p:grpSpPr>
        <p:sp>
          <p:nvSpPr>
            <p:cNvPr id="593" name="Google Shape;593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39</a:t>
              </a: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5" name="Google Shape;595;p45"/>
          <p:cNvGrpSpPr/>
          <p:nvPr/>
        </p:nvGrpSpPr>
        <p:grpSpPr>
          <a:xfrm>
            <a:off x="10077195" y="4345173"/>
            <a:ext cx="1719386" cy="540276"/>
            <a:chOff x="621804" y="3805150"/>
            <a:chExt cx="2012100" cy="1021780"/>
          </a:xfrm>
        </p:grpSpPr>
        <p:sp>
          <p:nvSpPr>
            <p:cNvPr id="596" name="Google Shape;596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9</a:t>
              </a:r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8" name="Google Shape;598;p45"/>
          <p:cNvGrpSpPr/>
          <p:nvPr/>
        </p:nvGrpSpPr>
        <p:grpSpPr>
          <a:xfrm>
            <a:off x="6132394" y="4994027"/>
            <a:ext cx="1719386" cy="540276"/>
            <a:chOff x="621804" y="3805150"/>
            <a:chExt cx="2012100" cy="1021780"/>
          </a:xfrm>
        </p:grpSpPr>
        <p:sp>
          <p:nvSpPr>
            <p:cNvPr id="599" name="Google Shape;599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22</a:t>
              </a: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1" name="Google Shape;601;p45"/>
          <p:cNvGrpSpPr/>
          <p:nvPr/>
        </p:nvGrpSpPr>
        <p:grpSpPr>
          <a:xfrm>
            <a:off x="8104780" y="4994181"/>
            <a:ext cx="1719339" cy="540317"/>
            <a:chOff x="621804" y="3805150"/>
            <a:chExt cx="2012100" cy="1021780"/>
          </a:xfrm>
        </p:grpSpPr>
        <p:sp>
          <p:nvSpPr>
            <p:cNvPr id="602" name="Google Shape;602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11</a:t>
              </a:r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</a:t>
              </a:r>
              <a:b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 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4" name="Google Shape;604;p45"/>
          <p:cNvGrpSpPr/>
          <p:nvPr/>
        </p:nvGrpSpPr>
        <p:grpSpPr>
          <a:xfrm>
            <a:off x="10077195" y="4994027"/>
            <a:ext cx="1719386" cy="540276"/>
            <a:chOff x="621804" y="3805150"/>
            <a:chExt cx="2012100" cy="1021780"/>
          </a:xfrm>
        </p:grpSpPr>
        <p:sp>
          <p:nvSpPr>
            <p:cNvPr id="605" name="Google Shape;605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41</a:t>
              </a: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6132394" y="5709344"/>
            <a:ext cx="1719386" cy="540276"/>
            <a:chOff x="621804" y="3805150"/>
            <a:chExt cx="2012100" cy="1021780"/>
          </a:xfrm>
        </p:grpSpPr>
        <p:sp>
          <p:nvSpPr>
            <p:cNvPr id="608" name="Google Shape;608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7</a:t>
              </a: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8104794" y="5709344"/>
            <a:ext cx="1719386" cy="540276"/>
            <a:chOff x="621804" y="3805150"/>
            <a:chExt cx="2012100" cy="1021780"/>
          </a:xfrm>
        </p:grpSpPr>
        <p:sp>
          <p:nvSpPr>
            <p:cNvPr id="611" name="Google Shape;611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14</a:t>
              </a: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3" name="Google Shape;613;p45"/>
          <p:cNvGrpSpPr/>
          <p:nvPr/>
        </p:nvGrpSpPr>
        <p:grpSpPr>
          <a:xfrm>
            <a:off x="10077195" y="5709344"/>
            <a:ext cx="1719386" cy="540276"/>
            <a:chOff x="621804" y="3805150"/>
            <a:chExt cx="2012100" cy="1021780"/>
          </a:xfrm>
        </p:grpSpPr>
        <p:sp>
          <p:nvSpPr>
            <p:cNvPr id="614" name="Google Shape;614;p45"/>
            <p:cNvSpPr/>
            <p:nvPr/>
          </p:nvSpPr>
          <p:spPr>
            <a:xfrm>
              <a:off x="621804" y="4560230"/>
              <a:ext cx="20121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100" b="1">
                  <a:solidFill>
                    <a:srgbClr val="333333"/>
                  </a:solidFill>
                  <a:latin typeface="Century Gothic"/>
                </a:rPr>
                <a:t>2</a:t>
              </a:r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i="1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sz="1100" b="1" i="1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1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6" name="Google Shape;616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Picture 61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18" name="Picture 61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  <p:pic>
        <p:nvPicPr>
          <p:cNvPr id="619" name="Picture 61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20" name="Picture 61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  <p:grpSp>
        <p:nvGrpSpPr>
          <p:cNvPr id="58" name="Google Shape;586;p45">
            <a:extLst>
              <a:ext uri="{FF2B5EF4-FFF2-40B4-BE49-F238E27FC236}">
                <a16:creationId xmlns:a16="http://schemas.microsoft.com/office/drawing/2014/main" id="{3A3EAC1B-0370-4E55-9D76-9BDA137B4F7F}"/>
              </a:ext>
            </a:extLst>
          </p:cNvPr>
          <p:cNvGrpSpPr/>
          <p:nvPr/>
        </p:nvGrpSpPr>
        <p:grpSpPr>
          <a:xfrm>
            <a:off x="3240292" y="4885449"/>
            <a:ext cx="2841880" cy="456441"/>
            <a:chOff x="621804" y="3805150"/>
            <a:chExt cx="2012043" cy="863230"/>
          </a:xfrm>
        </p:grpSpPr>
        <p:sp>
          <p:nvSpPr>
            <p:cNvPr id="59" name="Google Shape;587;p45">
              <a:extLst>
                <a:ext uri="{FF2B5EF4-FFF2-40B4-BE49-F238E27FC236}">
                  <a16:creationId xmlns:a16="http://schemas.microsoft.com/office/drawing/2014/main" id="{0087240B-C742-42CE-BD10-013C6BA9B676}"/>
                </a:ext>
              </a:extLst>
            </p:cNvPr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sz="1600" dirty="0">
                  <a:solidFill>
                    <a:srgbClr val="28246F"/>
                  </a:solidFill>
                  <a:latin typeface="Century Gothic"/>
                </a:rPr>
                <a:t>132</a:t>
              </a:r>
            </a:p>
          </p:txBody>
        </p:sp>
        <p:sp>
          <p:nvSpPr>
            <p:cNvPr id="60" name="Google Shape;588;p45">
              <a:extLst>
                <a:ext uri="{FF2B5EF4-FFF2-40B4-BE49-F238E27FC236}">
                  <a16:creationId xmlns:a16="http://schemas.microsoft.com/office/drawing/2014/main" id="{8FE65BD9-E82B-43E7-9EE8-F2379868B512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Non-Insights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6;p45">
            <a:extLst>
              <a:ext uri="{FF2B5EF4-FFF2-40B4-BE49-F238E27FC236}">
                <a16:creationId xmlns:a16="http://schemas.microsoft.com/office/drawing/2014/main" id="{D70265DD-1DF8-4F10-8531-1E1A10DE7554}"/>
              </a:ext>
            </a:extLst>
          </p:cNvPr>
          <p:cNvSpPr/>
          <p:nvPr/>
        </p:nvSpPr>
        <p:spPr>
          <a:xfrm>
            <a:off x="2802768" y="4941500"/>
            <a:ext cx="387302" cy="1520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5E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Picture 62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1737360"/>
            <a:ext cx="3522670" cy="2194560"/>
          </a:xfrm>
          <a:prstGeom prst="rect">
            <a:avLst/>
          </a:prstGeom>
        </p:spPr>
      </p:pic>
      <p:pic>
        <p:nvPicPr>
          <p:cNvPr id="622" name="Picture 621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79" y="1737360"/>
            <a:ext cx="3931920" cy="2141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6"/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 extrusionOk="0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100"/>
            </a:pPr>
            <a:r>
              <a:rPr lang="en-US" sz="1100" b="1" spc="200">
                <a:solidFill>
                  <a:srgbClr val="FFFFFF"/>
                </a:solidFill>
                <a:latin typeface="Century Gothic"/>
                <a:sym typeface="Century Gothic"/>
              </a:rPr>
              <a:t>AGENTIC</a:t>
            </a:r>
            <a:endParaRPr sz="1100" b="1" spc="200">
              <a:solidFill>
                <a:srgbClr val="FFFFFF"/>
              </a:solidFill>
              <a:latin typeface="Century Gothic"/>
              <a:sym typeface="Century Gothic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lang="en-US" sz="2300" b="1" i="0" u="none" strike="noStrike" cap="non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lang="en-US" sz="2300" b="1" i="0" u="none" strike="noStrike" cap="non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9802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1 (n=10)</a:t>
            </a:r>
          </a:p>
        </p:txBody>
      </p:sp>
      <p:sp>
        <p:nvSpPr>
          <p:cNvPr id="627" name="Google Shape;627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Systematic adherence monitoring and support mechanisms are inadequate, leading to frequent treatment discontinuations.</a:t>
            </a:r>
          </a:p>
        </p:txBody>
      </p:sp>
      <p:sp>
        <p:nvSpPr>
          <p:cNvPr id="629" name="Google Shape;629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38: 'Adherence among younger patients remains a challenge. Patients frequently miss doses because they're juggling work, childcare, or school, and no one systematically follows up until problems arise.'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78: 'Adherence monitoring is practically nonexistent once patients leave the hospital. Staff assume patients are compliant, but in reality missed doses are common, especially in younger populations.'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62: 'Patients often stop taking oral medications once symptoms improve, only to return with complications later.'</a:t>
            </a:r>
          </a:p>
        </p:txBody>
      </p:sp>
      <p:sp>
        <p:nvSpPr>
          <p:cNvPr id="631" name="Google Shape;631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lang="en-US" sz="1000" b="1" i="0" u="none" strike="noStrike" cap="none" dirty="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systematic adherence monitoring tools can be implemented across different age demographics and care settings?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proactive follow-up mechanisms be integrated into existing workflow without increasing staff burden?</a:t>
            </a:r>
          </a:p>
        </p:txBody>
      </p:sp>
      <p:sp>
        <p:nvSpPr>
          <p:cNvPr id="633" name="Google Shape;633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31861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2 (n=7)</a:t>
            </a:r>
          </a:p>
        </p:txBody>
      </p:sp>
      <p:sp>
        <p:nvSpPr>
          <p:cNvPr id="636" name="Google Shape;636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Post-treatment care lacks standardization with poor coordination between oncology and primary care providers.</a:t>
            </a:r>
          </a:p>
        </p:txBody>
      </p:sp>
      <p:sp>
        <p:nvSpPr>
          <p:cNvPr id="638" name="Google Shape;638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70: 'Follow-up care is fragmented, with little communication between oncology and primary care once treatment ends. They argued for a standardized care pathway to ensure patients receive consistent long-term monitoring.'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65: 'Survivorship care is handled inconsistently in their hospital, often depending on the initiative of individual providers. They suggested that formal survivorship care templates could improve patient outcomes.'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82: 'Survivorship care is inconsistent across departments, with oncology often discharging patients without clear follow-up instructions for primary care.'</a:t>
            </a:r>
          </a:p>
        </p:txBody>
      </p:sp>
      <p:sp>
        <p:nvSpPr>
          <p:cNvPr id="640" name="Google Shape;640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standardized care transition protocols can ensure seamless handoffs between oncology and primary care?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survivorship care templates be implemented consistently across different institutional settings?</a:t>
            </a:r>
          </a:p>
        </p:txBody>
      </p:sp>
      <p:sp>
        <p:nvSpPr>
          <p:cNvPr id="642" name="Google Shape;642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name="adj" fmla="val 25000"/>
            </a:avLst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8139200" y="1774335"/>
            <a:ext cx="254034" cy="143109"/>
          </a:xfrm>
          <a:custGeom>
            <a:avLst/>
            <a:gdLst/>
            <a:ahLst/>
            <a:cxnLst/>
            <a:rect l="l" t="t" r="r" b="b"/>
            <a:pathLst>
              <a:path w="183451" h="103346" extrusionOk="0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sz="1400">
                <a:solidFill>
                  <a:srgbClr val="28246F"/>
                </a:solidFill>
                <a:latin typeface="Century Gothic"/>
              </a:rPr>
              <a:t>Theme 3 (n=7)</a:t>
            </a:r>
          </a:p>
        </p:txBody>
      </p:sp>
      <p:sp>
        <p:nvSpPr>
          <p:cNvPr id="645" name="Google Shape;645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sz="1000">
                <a:solidFill>
                  <a:srgbClr val="28246F"/>
                </a:solidFill>
                <a:latin typeface="Century Gothic"/>
              </a:rPr>
              <a:t>Primary care physicians delay oncology referrals, resulting in patients starting treatment with limited therapeutic options.</a:t>
            </a:r>
          </a:p>
        </p:txBody>
      </p:sp>
      <p:sp>
        <p:nvSpPr>
          <p:cNvPr id="647" name="Google Shape;647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59: 'Community physicians often wait until multiple treatment failures before referring to oncology, and by then options are limited.'</a:t>
            </a:r>
          </a:p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95: 'Primary care physicians often fail to recognize early symptoms, delaying referrals into oncology.'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id 91: 'Community oncologists in their network continue to delay referrals, which often results in patients starting therapy too late.'</a:t>
            </a:r>
          </a:p>
        </p:txBody>
      </p:sp>
      <p:sp>
        <p:nvSpPr>
          <p:cNvPr id="649" name="Google Shape;649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w="25400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w="22225" cap="flat" cmpd="sng">
            <a:solidFill>
              <a:srgbClr val="CAC8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152400">
              <a:spcAft>
                <a:spcPts val="40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1: What educational interventions can improve primary care recognition of early symptoms requiring oncology referral?</a:t>
            </a:r>
          </a:p>
          <a:p>
            <a:pPr marL="228600" indent="-152400">
              <a:spcAft>
                <a:spcPts val="0"/>
              </a:spcAft>
              <a:buChar char="•"/>
            </a:pPr>
            <a:r>
              <a:rPr sz="800">
                <a:solidFill>
                  <a:srgbClr val="28246F"/>
                </a:solidFill>
                <a:latin typeface="Century Gothic"/>
              </a:rPr>
              <a:t>2: How can referral pathways be streamlined to reduce time from symptom onset to specialist evaluation?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2864</Words>
  <Application>Microsoft Office PowerPoint</Application>
  <PresentationFormat>Widescreen</PresentationFormat>
  <Paragraphs>315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Tahoma</vt:lpstr>
      <vt:lpstr>Century Gothic</vt:lpstr>
      <vt:lpstr>Segoe UI</vt:lpstr>
      <vt:lpstr>Arial</vt:lpstr>
      <vt:lpstr>Calibri</vt:lpstr>
      <vt:lpstr>3_Office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Li</dc:creator>
  <cp:lastModifiedBy>Josh Li</cp:lastModifiedBy>
  <cp:revision>24</cp:revision>
  <dcterms:modified xsi:type="dcterms:W3CDTF">2025-09-24T16:51:58Z</dcterms:modified>
</cp:coreProperties>
</file>